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73" r:id="rId2"/>
    <p:sldId id="270" r:id="rId3"/>
    <p:sldId id="271" r:id="rId4"/>
    <p:sldId id="277" r:id="rId5"/>
    <p:sldId id="256" r:id="rId6"/>
    <p:sldId id="278" r:id="rId7"/>
    <p:sldId id="272" r:id="rId8"/>
    <p:sldId id="258" r:id="rId9"/>
    <p:sldId id="274" r:id="rId10"/>
    <p:sldId id="275" r:id="rId11"/>
    <p:sldId id="276" r:id="rId1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FFF2CC"/>
    <a:srgbClr val="1C2C12"/>
    <a:srgbClr val="131E0C"/>
    <a:srgbClr val="2F5597"/>
    <a:srgbClr val="8FAADC"/>
    <a:srgbClr val="333F50"/>
    <a:srgbClr val="FFFFFF"/>
    <a:srgbClr val="D6E0F2"/>
    <a:srgbClr val="E8E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32" autoAdjust="0"/>
  </p:normalViewPr>
  <p:slideViewPr>
    <p:cSldViewPr snapToGrid="0">
      <p:cViewPr varScale="1">
        <p:scale>
          <a:sx n="106" d="100"/>
          <a:sy n="106" d="100"/>
        </p:scale>
        <p:origin x="14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D7F4B-5AD1-4A03-AEF3-70F54A4DA890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45D2B4-D417-4291-8866-BD21A75EC7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315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036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985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194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418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148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786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6576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349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45D2B4-D417-4291-8866-BD21A75EC70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318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785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828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169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532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041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03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18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22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36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65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373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FCAFB-EF97-4958-9FE1-22325DCE8134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89F93-5359-4C9A-B057-EA2A1069FF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938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0000">
              <a:schemeClr val="accent1">
                <a:lumMod val="5000"/>
                <a:lumOff val="95000"/>
              </a:schemeClr>
            </a:gs>
            <a:gs pos="71000">
              <a:srgbClr val="859CC5"/>
            </a:gs>
            <a:gs pos="40000">
              <a:srgbClr val="EFF3FA"/>
            </a:gs>
            <a:gs pos="0">
              <a:srgbClr val="D6E0F2"/>
            </a:gs>
            <a:gs pos="15000">
              <a:srgbClr val="E8EEF8"/>
            </a:gs>
            <a:gs pos="58000">
              <a:schemeClr val="accent1">
                <a:lumMod val="20000"/>
                <a:lumOff val="80000"/>
              </a:schemeClr>
            </a:gs>
            <a:gs pos="84000">
              <a:schemeClr val="accent1">
                <a:lumMod val="75000"/>
              </a:schemeClr>
            </a:gs>
            <a:gs pos="100000">
              <a:schemeClr val="tx1"/>
            </a:gs>
          </a:gsLst>
          <a:lin ang="81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ED01121-3011-6CCF-37D0-FF060A4E85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4000"/>
                    </a14:imgEffect>
                    <a14:imgEffect>
                      <a14:saturation sat="70000"/>
                    </a14:imgEffect>
                    <a14:imgEffect>
                      <a14:brightnessContrast bright="10000" contras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4475"/>
          <a:stretch/>
        </p:blipFill>
        <p:spPr>
          <a:xfrm>
            <a:off x="459006" y="1716518"/>
            <a:ext cx="4031681" cy="514148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1DAF269-B1A9-A933-2B08-751F206DCCCF}"/>
              </a:ext>
            </a:extLst>
          </p:cNvPr>
          <p:cNvSpPr/>
          <p:nvPr/>
        </p:nvSpPr>
        <p:spPr>
          <a:xfrm>
            <a:off x="3983070" y="3036435"/>
            <a:ext cx="4263812" cy="392565"/>
          </a:xfrm>
          <a:prstGeom prst="rect">
            <a:avLst/>
          </a:prstGeom>
          <a:solidFill>
            <a:schemeClr val="tx2">
              <a:lumMod val="50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Application Team    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박현도</a:t>
            </a:r>
            <a:r>
              <a:rPr lang="en-US" altLang="ko-KR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이의천</a:t>
            </a:r>
            <a:r>
              <a:rPr lang="en-US" altLang="ko-KR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이종원</a:t>
            </a:r>
            <a:r>
              <a:rPr lang="en-US" altLang="ko-KR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최의진</a:t>
            </a:r>
            <a:endParaRPr lang="ko-KR" alt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B221E9-9E81-360B-4F91-8870EDDE0148}"/>
              </a:ext>
            </a:extLst>
          </p:cNvPr>
          <p:cNvSpPr txBox="1"/>
          <p:nvPr/>
        </p:nvSpPr>
        <p:spPr>
          <a:xfrm>
            <a:off x="3637648" y="1093987"/>
            <a:ext cx="495465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400" b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IoT </a:t>
            </a:r>
            <a:r>
              <a:rPr lang="ko-KR" altLang="en-US" sz="4400" b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다목적 알림 </a:t>
            </a:r>
            <a:endParaRPr lang="en-US" altLang="ko-KR" sz="4400" b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/>
            <a:r>
              <a:rPr lang="en-US" altLang="ko-KR" sz="2400" b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&amp;</a:t>
            </a:r>
          </a:p>
          <a:p>
            <a:pPr algn="ctr"/>
            <a:r>
              <a:rPr lang="ko-KR" altLang="en-US" sz="4400" b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헤드라인M" panose="02030600000101010101" pitchFamily="18" charset="-127"/>
                <a:ea typeface="HY헤드라인M" panose="02030600000101010101" pitchFamily="18" charset="-127"/>
              </a:rPr>
              <a:t>농지 관리 시스템</a:t>
            </a:r>
            <a:endParaRPr lang="en-US" altLang="ko-KR" sz="4400" b="1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3417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FBCFF487-8630-AAC4-387B-5CA970FAD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815" y="211147"/>
            <a:ext cx="8344370" cy="57121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C83B3C-CC8D-6437-A674-01973E291CC8}"/>
              </a:ext>
            </a:extLst>
          </p:cNvPr>
          <p:cNvSpPr txBox="1"/>
          <p:nvPr/>
        </p:nvSpPr>
        <p:spPr>
          <a:xfrm>
            <a:off x="3953510" y="6012865"/>
            <a:ext cx="19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2F5597"/>
                </a:highlight>
              </a:rPr>
              <a:t>Language : Kotlin</a:t>
            </a:r>
            <a:endParaRPr lang="ko-KR" altLang="en-US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2F5597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12576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시연영상">
            <a:hlinkClick r:id="" action="ppaction://media"/>
            <a:extLst>
              <a:ext uri="{FF2B5EF4-FFF2-40B4-BE49-F238E27FC236}">
                <a16:creationId xmlns:a16="http://schemas.microsoft.com/office/drawing/2014/main" id="{F5C49E11-0A0D-F9D1-6AC2-E80822F7EE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82551"/>
            <a:ext cx="9906000" cy="651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2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3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474716F5-60CB-4352-EA2C-9C8E82B26198}"/>
              </a:ext>
            </a:extLst>
          </p:cNvPr>
          <p:cNvSpPr/>
          <p:nvPr/>
        </p:nvSpPr>
        <p:spPr>
          <a:xfrm>
            <a:off x="6843827" y="2599563"/>
            <a:ext cx="889000" cy="1640912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36000">
                <a:srgbClr val="2B3039"/>
              </a:gs>
              <a:gs pos="12000">
                <a:srgbClr val="566072"/>
              </a:gs>
              <a:gs pos="100000">
                <a:schemeClr val="tx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5A0849-C178-8D68-95B0-6C3FA744AC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6" t="8000" r="28222" b="7778"/>
          <a:stretch/>
        </p:blipFill>
        <p:spPr>
          <a:xfrm>
            <a:off x="6769801" y="2421615"/>
            <a:ext cx="1035777" cy="197266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4104522-1837-EEF3-47DE-087AC2553493}"/>
              </a:ext>
            </a:extLst>
          </p:cNvPr>
          <p:cNvSpPr/>
          <p:nvPr/>
        </p:nvSpPr>
        <p:spPr>
          <a:xfrm>
            <a:off x="946479" y="2418025"/>
            <a:ext cx="2236527" cy="1752600"/>
          </a:xfrm>
          <a:prstGeom prst="rect">
            <a:avLst/>
          </a:prstGeom>
          <a:solidFill>
            <a:schemeClr val="tx1"/>
          </a:solidFill>
          <a:scene3d>
            <a:camera prst="isometricOffAxis2Top"/>
            <a:lightRig rig="sunset" dir="t"/>
          </a:scene3d>
          <a:sp3d extrusionH="381000" prstMaterial="metal">
            <a:bevelT w="0" h="63500"/>
            <a:bevelB w="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B97386A-FED8-9DD1-E3E0-4BC708BA13DF}"/>
              </a:ext>
            </a:extLst>
          </p:cNvPr>
          <p:cNvCxnSpPr>
            <a:cxnSpLocks/>
          </p:cNvCxnSpPr>
          <p:nvPr/>
        </p:nvCxnSpPr>
        <p:spPr>
          <a:xfrm>
            <a:off x="3841214" y="2124292"/>
            <a:ext cx="28800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F176914-1F73-F171-D468-A7C48AAE8FE7}"/>
              </a:ext>
            </a:extLst>
          </p:cNvPr>
          <p:cNvCxnSpPr>
            <a:cxnSpLocks/>
          </p:cNvCxnSpPr>
          <p:nvPr/>
        </p:nvCxnSpPr>
        <p:spPr>
          <a:xfrm flipH="1">
            <a:off x="3685838" y="5139985"/>
            <a:ext cx="28800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7C783FB-5373-AE55-2756-4E88DC855DA4}"/>
              </a:ext>
            </a:extLst>
          </p:cNvPr>
          <p:cNvSpPr txBox="1"/>
          <p:nvPr/>
        </p:nvSpPr>
        <p:spPr>
          <a:xfrm>
            <a:off x="4222560" y="2243942"/>
            <a:ext cx="204324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현재 수위 정보</a:t>
            </a:r>
            <a:endParaRPr lang="en-US" altLang="ko-KR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현재 습도 정보</a:t>
            </a:r>
            <a:endParaRPr lang="en-US" altLang="ko-KR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동작감지 정보</a:t>
            </a:r>
            <a:endParaRPr lang="en-US" altLang="ko-KR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이미지 캡처 정보</a:t>
            </a:r>
            <a:endParaRPr lang="ko-KR" altLang="en-US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실시간 영상 정보</a:t>
            </a:r>
            <a:endParaRPr lang="en-US" altLang="ko-KR" sz="1600" b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07F443-7E0B-2AE2-8FE9-3112CD2664F9}"/>
              </a:ext>
            </a:extLst>
          </p:cNvPr>
          <p:cNvSpPr txBox="1"/>
          <p:nvPr/>
        </p:nvSpPr>
        <p:spPr>
          <a:xfrm>
            <a:off x="4222561" y="5277035"/>
            <a:ext cx="18353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습도 </a:t>
            </a:r>
            <a:r>
              <a:rPr lang="ko-KR" altLang="en-US" sz="1600" b="1" dirty="0"/>
              <a:t>설정 정보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경보 설정 정보</a:t>
            </a:r>
            <a:endParaRPr lang="en-US" altLang="ko-KR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캡처 설정 정보</a:t>
            </a:r>
            <a:endParaRPr lang="ko-KR" altLang="en-US" sz="16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DB59538-3699-72D5-59F4-7D832A61E119}"/>
              </a:ext>
            </a:extLst>
          </p:cNvPr>
          <p:cNvSpPr txBox="1"/>
          <p:nvPr/>
        </p:nvSpPr>
        <p:spPr>
          <a:xfrm>
            <a:off x="6499497" y="4411019"/>
            <a:ext cx="1712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&lt;Smart phone&gt;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01E33A2-58F8-9EEC-F813-9FF07C8FCC2F}"/>
              </a:ext>
            </a:extLst>
          </p:cNvPr>
          <p:cNvSpPr txBox="1"/>
          <p:nvPr/>
        </p:nvSpPr>
        <p:spPr>
          <a:xfrm>
            <a:off x="1399348" y="4266165"/>
            <a:ext cx="143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</a:rPr>
              <a:t>&lt;Controller&gt;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BF68BE5-1020-0822-9B48-14F8EF871743}"/>
              </a:ext>
            </a:extLst>
          </p:cNvPr>
          <p:cNvSpPr/>
          <p:nvPr/>
        </p:nvSpPr>
        <p:spPr>
          <a:xfrm>
            <a:off x="1609515" y="4978562"/>
            <a:ext cx="1008000" cy="86177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Speaker</a:t>
            </a:r>
            <a:endParaRPr lang="ko-KR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4F96990-27FA-A50B-5DC2-49A7C84734A6}"/>
              </a:ext>
            </a:extLst>
          </p:cNvPr>
          <p:cNvSpPr/>
          <p:nvPr/>
        </p:nvSpPr>
        <p:spPr>
          <a:xfrm>
            <a:off x="1453916" y="1842048"/>
            <a:ext cx="1008000" cy="86177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humidity</a:t>
            </a:r>
            <a:r>
              <a:rPr lang="ko-KR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</a:t>
            </a:r>
            <a:endParaRPr lang="ko-KR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6DDEE74-5AD7-600B-83E0-2FCD7B4B3D09}"/>
              </a:ext>
            </a:extLst>
          </p:cNvPr>
          <p:cNvSpPr/>
          <p:nvPr/>
        </p:nvSpPr>
        <p:spPr>
          <a:xfrm>
            <a:off x="2583792" y="1841850"/>
            <a:ext cx="1008000" cy="86177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Webcam</a:t>
            </a:r>
            <a:endParaRPr lang="ko-KR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2DF44BF7-89FA-586B-82B4-4C354D8F01CF}"/>
              </a:ext>
            </a:extLst>
          </p:cNvPr>
          <p:cNvCxnSpPr>
            <a:cxnSpLocks/>
            <a:stCxn id="15" idx="0"/>
            <a:endCxn id="28" idx="2"/>
          </p:cNvCxnSpPr>
          <p:nvPr/>
        </p:nvCxnSpPr>
        <p:spPr>
          <a:xfrm flipV="1">
            <a:off x="2113515" y="4635497"/>
            <a:ext cx="3261" cy="343065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5F6608F-3694-102B-65BB-FFAC3658D279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1957916" y="2703821"/>
            <a:ext cx="0" cy="18225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574345C-BDFA-2E58-CA1B-62CF0838DDB0}"/>
              </a:ext>
            </a:extLst>
          </p:cNvPr>
          <p:cNvCxnSpPr>
            <a:cxnSpLocks/>
            <a:stCxn id="30" idx="2"/>
          </p:cNvCxnSpPr>
          <p:nvPr/>
        </p:nvCxnSpPr>
        <p:spPr>
          <a:xfrm flipH="1">
            <a:off x="3009900" y="2703623"/>
            <a:ext cx="77892" cy="372952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415D9C4D-762F-1DE2-2EA4-3C80B60A0C7F}"/>
              </a:ext>
            </a:extLst>
          </p:cNvPr>
          <p:cNvSpPr/>
          <p:nvPr/>
        </p:nvSpPr>
        <p:spPr>
          <a:xfrm>
            <a:off x="4722218" y="1473208"/>
            <a:ext cx="1008000" cy="3914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queue</a:t>
            </a:r>
            <a:endParaRPr lang="ko-KR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15AE6F-1826-5F56-360C-0FA61056D9D8}"/>
              </a:ext>
            </a:extLst>
          </p:cNvPr>
          <p:cNvSpPr txBox="1"/>
          <p:nvPr/>
        </p:nvSpPr>
        <p:spPr>
          <a:xfrm>
            <a:off x="5753002" y="1468147"/>
            <a:ext cx="34169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b="1"/>
              <a:t>휴대폰과 통신이 두절된 경우를 대비하여</a:t>
            </a:r>
            <a:r>
              <a:rPr lang="en-US" altLang="ko-KR" sz="900" b="1"/>
              <a:t>, </a:t>
            </a:r>
          </a:p>
          <a:p>
            <a:r>
              <a:rPr lang="en-US" altLang="ko-KR" sz="900" b="1"/>
              <a:t>queue</a:t>
            </a:r>
            <a:r>
              <a:rPr lang="ko-KR" altLang="en-US" sz="900" b="1"/>
              <a:t>에 데이터를 저장해뒀다가 연결되면 전송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69E565-3D6B-88DC-AF8C-15210E77CC90}"/>
              </a:ext>
            </a:extLst>
          </p:cNvPr>
          <p:cNvSpPr txBox="1"/>
          <p:nvPr/>
        </p:nvSpPr>
        <p:spPr>
          <a:xfrm>
            <a:off x="8001815" y="3002428"/>
            <a:ext cx="14837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b="1"/>
              <a:t>DB</a:t>
            </a:r>
            <a:r>
              <a:rPr lang="ko-KR" altLang="en-US" sz="1600" b="1"/>
              <a:t>에 기록</a:t>
            </a:r>
            <a:endParaRPr lang="en-US" altLang="ko-KR" sz="16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b="1"/>
              <a:t>날씨 정보</a:t>
            </a:r>
            <a:endParaRPr lang="en-US" altLang="ko-KR" sz="1600" b="1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59467E1-BF46-5286-6905-AD62A302CA21}"/>
              </a:ext>
            </a:extLst>
          </p:cNvPr>
          <p:cNvSpPr/>
          <p:nvPr/>
        </p:nvSpPr>
        <p:spPr>
          <a:xfrm>
            <a:off x="331661" y="1841850"/>
            <a:ext cx="1008000" cy="86177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</a:t>
            </a:r>
            <a:r>
              <a:rPr lang="ko-KR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level</a:t>
            </a:r>
            <a:r>
              <a:rPr lang="ko-KR" altLang="en-US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1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</a:t>
            </a:r>
            <a:endParaRPr lang="ko-KR" alt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1C7DE8E-3E3D-7235-EAEE-98F91C42DD36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835661" y="2703623"/>
            <a:ext cx="259714" cy="298805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963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5803A1C-1339-05D6-B8E3-7F9335FC5812}"/>
              </a:ext>
            </a:extLst>
          </p:cNvPr>
          <p:cNvSpPr/>
          <p:nvPr/>
        </p:nvSpPr>
        <p:spPr>
          <a:xfrm>
            <a:off x="278150" y="2784980"/>
            <a:ext cx="1512000" cy="110229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E9C9A81-2988-972F-F4AD-3A9207867054}"/>
              </a:ext>
            </a:extLst>
          </p:cNvPr>
          <p:cNvSpPr/>
          <p:nvPr/>
        </p:nvSpPr>
        <p:spPr>
          <a:xfrm>
            <a:off x="2586710" y="1653397"/>
            <a:ext cx="828000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E409710-C29F-5A0E-96A9-1A5E25D211D7}"/>
              </a:ext>
            </a:extLst>
          </p:cNvPr>
          <p:cNvSpPr/>
          <p:nvPr/>
        </p:nvSpPr>
        <p:spPr>
          <a:xfrm>
            <a:off x="2586710" y="4211089"/>
            <a:ext cx="828000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모션정보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BFFF200E-286A-F42E-CB9C-95333DEB8D53}"/>
              </a:ext>
            </a:extLst>
          </p:cNvPr>
          <p:cNvCxnSpPr>
            <a:cxnSpLocks/>
            <a:stCxn id="3" idx="3"/>
            <a:endCxn id="59" idx="1"/>
          </p:cNvCxnSpPr>
          <p:nvPr/>
        </p:nvCxnSpPr>
        <p:spPr>
          <a:xfrm>
            <a:off x="1790150" y="3336127"/>
            <a:ext cx="796560" cy="119896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1C9023C9-C3E7-05A4-2679-369FCAFAC5D1}"/>
              </a:ext>
            </a:extLst>
          </p:cNvPr>
          <p:cNvSpPr/>
          <p:nvPr/>
        </p:nvSpPr>
        <p:spPr>
          <a:xfrm>
            <a:off x="2586710" y="5063653"/>
            <a:ext cx="828000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 input 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성장정보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E8A6663C-8385-AE24-53C8-69301BC62C7B}"/>
              </a:ext>
            </a:extLst>
          </p:cNvPr>
          <p:cNvSpPr/>
          <p:nvPr/>
        </p:nvSpPr>
        <p:spPr>
          <a:xfrm>
            <a:off x="6302240" y="1654718"/>
            <a:ext cx="1624586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조절할 </a:t>
            </a:r>
            <a:r>
              <a:rPr lang="ko-KR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 입력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35816768-6545-0324-819A-F733D8E48E87}"/>
              </a:ext>
            </a:extLst>
          </p:cNvPr>
          <p:cNvSpPr/>
          <p:nvPr/>
        </p:nvSpPr>
        <p:spPr>
          <a:xfrm>
            <a:off x="5422782" y="4211089"/>
            <a:ext cx="2124000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모션 감지 영상 확인</a:t>
            </a:r>
            <a:endParaRPr lang="ko-KR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0FDC2D2-0CD8-A5E2-2846-0D11F146BB58}"/>
              </a:ext>
            </a:extLst>
          </p:cNvPr>
          <p:cNvSpPr/>
          <p:nvPr/>
        </p:nvSpPr>
        <p:spPr>
          <a:xfrm>
            <a:off x="8326591" y="1647575"/>
            <a:ext cx="828000" cy="648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829AD479-82E5-9669-1C28-56244A3315DC}"/>
              </a:ext>
            </a:extLst>
          </p:cNvPr>
          <p:cNvSpPr/>
          <p:nvPr/>
        </p:nvSpPr>
        <p:spPr>
          <a:xfrm>
            <a:off x="3814475" y="1657348"/>
            <a:ext cx="2088000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기록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센서 이상시</a:t>
            </a: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 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푸시로 알림</a:t>
            </a:r>
          </a:p>
        </p:txBody>
      </p: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56C3B505-FB26-559D-03A3-313F5ACB6CA0}"/>
              </a:ext>
            </a:extLst>
          </p:cNvPr>
          <p:cNvCxnSpPr>
            <a:cxnSpLocks/>
            <a:stCxn id="3" idx="3"/>
            <a:endCxn id="81" idx="1"/>
          </p:cNvCxnSpPr>
          <p:nvPr/>
        </p:nvCxnSpPr>
        <p:spPr>
          <a:xfrm>
            <a:off x="1790150" y="3336127"/>
            <a:ext cx="796560" cy="2051526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4488CC59-10D1-5F6B-8D28-11F330E899D3}"/>
              </a:ext>
            </a:extLst>
          </p:cNvPr>
          <p:cNvCxnSpPr>
            <a:cxnSpLocks/>
            <a:stCxn id="24" idx="3"/>
            <a:endCxn id="32" idx="1"/>
          </p:cNvCxnSpPr>
          <p:nvPr/>
        </p:nvCxnSpPr>
        <p:spPr>
          <a:xfrm>
            <a:off x="3414710" y="1124833"/>
            <a:ext cx="399615" cy="4939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E3DD494F-6090-DF69-589F-4F7D4811EDE9}"/>
              </a:ext>
            </a:extLst>
          </p:cNvPr>
          <p:cNvSpPr/>
          <p:nvPr/>
        </p:nvSpPr>
        <p:spPr>
          <a:xfrm>
            <a:off x="2586710" y="3358525"/>
            <a:ext cx="828000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영상정보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1440620-7C11-361C-63E1-FC15633A36A1}"/>
              </a:ext>
            </a:extLst>
          </p:cNvPr>
          <p:cNvSpPr/>
          <p:nvPr/>
        </p:nvSpPr>
        <p:spPr>
          <a:xfrm>
            <a:off x="8872191" y="3358525"/>
            <a:ext cx="828000" cy="648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경보정보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4F37B6-9E48-C12B-547C-6C63454CFC9F}"/>
              </a:ext>
            </a:extLst>
          </p:cNvPr>
          <p:cNvSpPr/>
          <p:nvPr/>
        </p:nvSpPr>
        <p:spPr>
          <a:xfrm>
            <a:off x="5700425" y="3364347"/>
            <a:ext cx="2772000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경보 신호 선택</a:t>
            </a:r>
            <a:r>
              <a:rPr lang="en-US" altLang="ko-KR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TTS, </a:t>
            </a: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사이렌</a:t>
            </a:r>
            <a:endParaRPr lang="en-US" altLang="ko-KR" sz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경보 방식 선택</a:t>
            </a:r>
            <a:r>
              <a:rPr lang="en-US" altLang="ko-KR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app, </a:t>
            </a: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컨트롤러</a:t>
            </a:r>
            <a:endParaRPr lang="ko-KR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5699801-E058-0DAC-328D-28A00CA40A90}"/>
              </a:ext>
            </a:extLst>
          </p:cNvPr>
          <p:cNvSpPr/>
          <p:nvPr/>
        </p:nvSpPr>
        <p:spPr>
          <a:xfrm>
            <a:off x="3814476" y="3360500"/>
            <a:ext cx="1486183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전체 영상 확인</a:t>
            </a:r>
            <a:endParaRPr lang="en-US" altLang="ko-KR" sz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전면 영상 확인</a:t>
            </a:r>
            <a:endParaRPr lang="ko-KR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F38CE16-F163-C974-545B-517795709860}"/>
              </a:ext>
            </a:extLst>
          </p:cNvPr>
          <p:cNvSpPr/>
          <p:nvPr/>
        </p:nvSpPr>
        <p:spPr>
          <a:xfrm>
            <a:off x="2586710" y="800833"/>
            <a:ext cx="828000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CBB363F-5FFD-7C75-A27F-38CC5A9F37FF}"/>
              </a:ext>
            </a:extLst>
          </p:cNvPr>
          <p:cNvSpPr>
            <a:spLocks/>
          </p:cNvSpPr>
          <p:nvPr/>
        </p:nvSpPr>
        <p:spPr>
          <a:xfrm>
            <a:off x="3814325" y="805772"/>
            <a:ext cx="2088000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</a:t>
            </a: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기록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센서 이상시</a:t>
            </a: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 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푸시로 알림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0EA9C7D-6C04-B30D-F1B0-36714D94055D}"/>
              </a:ext>
            </a:extLst>
          </p:cNvPr>
          <p:cNvSpPr/>
          <p:nvPr/>
        </p:nvSpPr>
        <p:spPr>
          <a:xfrm>
            <a:off x="2586710" y="2505961"/>
            <a:ext cx="828000" cy="64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날씨정보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537A38DC-4B28-53DF-8879-9500B8F061D0}"/>
              </a:ext>
            </a:extLst>
          </p:cNvPr>
          <p:cNvSpPr>
            <a:spLocks/>
          </p:cNvSpPr>
          <p:nvPr/>
        </p:nvSpPr>
        <p:spPr>
          <a:xfrm>
            <a:off x="3814476" y="2508924"/>
            <a:ext cx="2087849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기록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우천 예고 시</a:t>
            </a: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푸시로 알림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17C161C-695D-8DCE-8572-C7F774DF096A}"/>
              </a:ext>
            </a:extLst>
          </p:cNvPr>
          <p:cNvSpPr/>
          <p:nvPr/>
        </p:nvSpPr>
        <p:spPr>
          <a:xfrm>
            <a:off x="6302091" y="2505961"/>
            <a:ext cx="1026683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지역 입력</a:t>
            </a:r>
            <a:endParaRPr lang="ko-KR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CC2164A-1F3A-32BF-9062-08FA65EE753A}"/>
              </a:ext>
            </a:extLst>
          </p:cNvPr>
          <p:cNvSpPr>
            <a:spLocks/>
          </p:cNvSpPr>
          <p:nvPr/>
        </p:nvSpPr>
        <p:spPr>
          <a:xfrm>
            <a:off x="3814477" y="4212076"/>
            <a:ext cx="1208538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기록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푸시로 알림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AA66C80-5A1E-A905-D99A-0B6A38CE4423}"/>
              </a:ext>
            </a:extLst>
          </p:cNvPr>
          <p:cNvSpPr>
            <a:spLocks/>
          </p:cNvSpPr>
          <p:nvPr/>
        </p:nvSpPr>
        <p:spPr>
          <a:xfrm>
            <a:off x="3814326" y="5063653"/>
            <a:ext cx="1208538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기록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푸시로 알림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114456F-6323-7C17-DDDD-DCC3309479E2}"/>
              </a:ext>
            </a:extLst>
          </p:cNvPr>
          <p:cNvSpPr>
            <a:spLocks/>
          </p:cNvSpPr>
          <p:nvPr/>
        </p:nvSpPr>
        <p:spPr>
          <a:xfrm>
            <a:off x="2586710" y="5916220"/>
            <a:ext cx="1426238" cy="648000"/>
          </a:xfrm>
          <a:prstGeom prst="rect">
            <a:avLst/>
          </a:prstGeom>
          <a:solidFill>
            <a:schemeClr val="tx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푸시 </a:t>
            </a: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ON/OFF 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설정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49177DCC-4080-60F0-C71C-4B3F4CB7679D}"/>
              </a:ext>
            </a:extLst>
          </p:cNvPr>
          <p:cNvCxnSpPr>
            <a:cxnSpLocks/>
            <a:stCxn id="3" idx="3"/>
            <a:endCxn id="61" idx="1"/>
          </p:cNvCxnSpPr>
          <p:nvPr/>
        </p:nvCxnSpPr>
        <p:spPr>
          <a:xfrm>
            <a:off x="1790150" y="3336127"/>
            <a:ext cx="796560" cy="290409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1B3288FD-B4D0-5B21-B16A-8D842F706651}"/>
              </a:ext>
            </a:extLst>
          </p:cNvPr>
          <p:cNvCxnSpPr>
            <a:cxnSpLocks/>
            <a:stCxn id="3" idx="3"/>
            <a:endCxn id="2" idx="1"/>
          </p:cNvCxnSpPr>
          <p:nvPr/>
        </p:nvCxnSpPr>
        <p:spPr>
          <a:xfrm>
            <a:off x="1790150" y="3336127"/>
            <a:ext cx="796560" cy="34639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BB58525D-306B-2008-63CB-792F08A57D24}"/>
              </a:ext>
            </a:extLst>
          </p:cNvPr>
          <p:cNvCxnSpPr>
            <a:cxnSpLocks/>
            <a:stCxn id="3" idx="3"/>
            <a:endCxn id="39" idx="1"/>
          </p:cNvCxnSpPr>
          <p:nvPr/>
        </p:nvCxnSpPr>
        <p:spPr>
          <a:xfrm flipV="1">
            <a:off x="1790150" y="2829961"/>
            <a:ext cx="796560" cy="506166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F54A32B9-6114-DE1F-41D1-922616CEFDB8}"/>
              </a:ext>
            </a:extLst>
          </p:cNvPr>
          <p:cNvCxnSpPr>
            <a:cxnSpLocks/>
            <a:stCxn id="3" idx="3"/>
            <a:endCxn id="42" idx="1"/>
          </p:cNvCxnSpPr>
          <p:nvPr/>
        </p:nvCxnSpPr>
        <p:spPr>
          <a:xfrm flipV="1">
            <a:off x="1790150" y="1977397"/>
            <a:ext cx="796560" cy="135873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84B54BD8-4E72-8A2E-6EAD-5EB7DC95936E}"/>
              </a:ext>
            </a:extLst>
          </p:cNvPr>
          <p:cNvCxnSpPr>
            <a:cxnSpLocks/>
            <a:stCxn id="3" idx="3"/>
            <a:endCxn id="24" idx="1"/>
          </p:cNvCxnSpPr>
          <p:nvPr/>
        </p:nvCxnSpPr>
        <p:spPr>
          <a:xfrm flipV="1">
            <a:off x="1790150" y="1124833"/>
            <a:ext cx="796560" cy="221129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7D7DE145-E4C6-7F03-FEE6-5E77C29C29C0}"/>
              </a:ext>
            </a:extLst>
          </p:cNvPr>
          <p:cNvCxnSpPr>
            <a:cxnSpLocks/>
            <a:stCxn id="42" idx="3"/>
            <a:endCxn id="136" idx="1"/>
          </p:cNvCxnSpPr>
          <p:nvPr/>
        </p:nvCxnSpPr>
        <p:spPr>
          <a:xfrm>
            <a:off x="3414710" y="1977397"/>
            <a:ext cx="399765" cy="3951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39CDB789-4EDC-427F-4DAF-3362177B632E}"/>
              </a:ext>
            </a:extLst>
          </p:cNvPr>
          <p:cNvCxnSpPr>
            <a:cxnSpLocks/>
            <a:stCxn id="39" idx="3"/>
            <a:endCxn id="40" idx="1"/>
          </p:cNvCxnSpPr>
          <p:nvPr/>
        </p:nvCxnSpPr>
        <p:spPr>
          <a:xfrm>
            <a:off x="3414710" y="2829961"/>
            <a:ext cx="399766" cy="29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896B2AE9-F14B-1ED0-5832-1FC1CE5774A6}"/>
              </a:ext>
            </a:extLst>
          </p:cNvPr>
          <p:cNvCxnSpPr>
            <a:cxnSpLocks/>
            <a:stCxn id="2" idx="3"/>
            <a:endCxn id="11" idx="1"/>
          </p:cNvCxnSpPr>
          <p:nvPr/>
        </p:nvCxnSpPr>
        <p:spPr>
          <a:xfrm>
            <a:off x="3414710" y="3682525"/>
            <a:ext cx="399766" cy="1975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DB5B753B-1DDC-4A80-D5BF-B6F77ED6DB86}"/>
              </a:ext>
            </a:extLst>
          </p:cNvPr>
          <p:cNvCxnSpPr>
            <a:cxnSpLocks/>
            <a:stCxn id="59" idx="3"/>
            <a:endCxn id="52" idx="1"/>
          </p:cNvCxnSpPr>
          <p:nvPr/>
        </p:nvCxnSpPr>
        <p:spPr>
          <a:xfrm>
            <a:off x="3414710" y="4535089"/>
            <a:ext cx="399767" cy="98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4745D6CD-D472-5B94-31B9-74C9BB0670F8}"/>
              </a:ext>
            </a:extLst>
          </p:cNvPr>
          <p:cNvCxnSpPr>
            <a:cxnSpLocks/>
            <a:stCxn id="81" idx="3"/>
            <a:endCxn id="58" idx="1"/>
          </p:cNvCxnSpPr>
          <p:nvPr/>
        </p:nvCxnSpPr>
        <p:spPr>
          <a:xfrm>
            <a:off x="3414710" y="5387653"/>
            <a:ext cx="39961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연결선 127">
            <a:extLst>
              <a:ext uri="{FF2B5EF4-FFF2-40B4-BE49-F238E27FC236}">
                <a16:creationId xmlns:a16="http://schemas.microsoft.com/office/drawing/2014/main" id="{3A0203E3-3C56-4E84-3052-124903E80382}"/>
              </a:ext>
            </a:extLst>
          </p:cNvPr>
          <p:cNvCxnSpPr>
            <a:cxnSpLocks/>
            <a:stCxn id="136" idx="3"/>
            <a:endCxn id="100" idx="1"/>
          </p:cNvCxnSpPr>
          <p:nvPr/>
        </p:nvCxnSpPr>
        <p:spPr>
          <a:xfrm flipV="1">
            <a:off x="5902475" y="1978718"/>
            <a:ext cx="399765" cy="263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>
            <a:extLst>
              <a:ext uri="{FF2B5EF4-FFF2-40B4-BE49-F238E27FC236}">
                <a16:creationId xmlns:a16="http://schemas.microsoft.com/office/drawing/2014/main" id="{6036DB41-5A4C-DBB9-7CFD-816B90DE0FC9}"/>
              </a:ext>
            </a:extLst>
          </p:cNvPr>
          <p:cNvCxnSpPr>
            <a:cxnSpLocks/>
            <a:stCxn id="40" idx="3"/>
            <a:endCxn id="41" idx="1"/>
          </p:cNvCxnSpPr>
          <p:nvPr/>
        </p:nvCxnSpPr>
        <p:spPr>
          <a:xfrm flipV="1">
            <a:off x="5902325" y="2829961"/>
            <a:ext cx="399766" cy="29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>
            <a:extLst>
              <a:ext uri="{FF2B5EF4-FFF2-40B4-BE49-F238E27FC236}">
                <a16:creationId xmlns:a16="http://schemas.microsoft.com/office/drawing/2014/main" id="{5C003FF2-66F5-5AA7-9C15-47175386B757}"/>
              </a:ext>
            </a:extLst>
          </p:cNvPr>
          <p:cNvCxnSpPr>
            <a:cxnSpLocks/>
            <a:stCxn id="100" idx="3"/>
            <a:endCxn id="127" idx="1"/>
          </p:cNvCxnSpPr>
          <p:nvPr/>
        </p:nvCxnSpPr>
        <p:spPr>
          <a:xfrm flipV="1">
            <a:off x="7926826" y="1971575"/>
            <a:ext cx="399765" cy="714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>
            <a:extLst>
              <a:ext uri="{FF2B5EF4-FFF2-40B4-BE49-F238E27FC236}">
                <a16:creationId xmlns:a16="http://schemas.microsoft.com/office/drawing/2014/main" id="{640D296F-08C0-356C-B4CB-310CB3F35AD5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 flipV="1">
            <a:off x="8472425" y="3682525"/>
            <a:ext cx="399766" cy="58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직선 연결선 150">
            <a:extLst>
              <a:ext uri="{FF2B5EF4-FFF2-40B4-BE49-F238E27FC236}">
                <a16:creationId xmlns:a16="http://schemas.microsoft.com/office/drawing/2014/main" id="{B7998223-CDEE-E7E1-083A-30372DB3CB10}"/>
              </a:ext>
            </a:extLst>
          </p:cNvPr>
          <p:cNvCxnSpPr>
            <a:cxnSpLocks/>
            <a:stCxn id="52" idx="3"/>
            <a:endCxn id="114" idx="1"/>
          </p:cNvCxnSpPr>
          <p:nvPr/>
        </p:nvCxnSpPr>
        <p:spPr>
          <a:xfrm flipV="1">
            <a:off x="5023015" y="4535089"/>
            <a:ext cx="399767" cy="98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연결선 165">
            <a:extLst>
              <a:ext uri="{FF2B5EF4-FFF2-40B4-BE49-F238E27FC236}">
                <a16:creationId xmlns:a16="http://schemas.microsoft.com/office/drawing/2014/main" id="{54DC5DAD-588B-0704-B0FF-DDD536446698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5300659" y="3684500"/>
            <a:ext cx="399766" cy="384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직사각형 175">
            <a:extLst>
              <a:ext uri="{FF2B5EF4-FFF2-40B4-BE49-F238E27FC236}">
                <a16:creationId xmlns:a16="http://schemas.microsoft.com/office/drawing/2014/main" id="{A5FB74BC-9E76-A877-0D22-D9E1C2B65C1E}"/>
              </a:ext>
            </a:extLst>
          </p:cNvPr>
          <p:cNvSpPr/>
          <p:nvPr/>
        </p:nvSpPr>
        <p:spPr>
          <a:xfrm>
            <a:off x="5422480" y="5057831"/>
            <a:ext cx="2124000" cy="648000"/>
          </a:xfrm>
          <a:prstGeom prst="rect">
            <a:avLst/>
          </a:prstGeom>
          <a:solidFill>
            <a:schemeClr val="accent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&lt;user&gt;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자동 캡처 </a:t>
            </a:r>
            <a:r>
              <a:rPr lang="en-US" altLang="ko-KR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ON/OFF/</a:t>
            </a:r>
            <a:r>
              <a:rPr lang="ko-KR" alt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주기</a:t>
            </a:r>
            <a:endParaRPr lang="ko-KR" alt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77" name="직선 연결선 176">
            <a:extLst>
              <a:ext uri="{FF2B5EF4-FFF2-40B4-BE49-F238E27FC236}">
                <a16:creationId xmlns:a16="http://schemas.microsoft.com/office/drawing/2014/main" id="{27114D05-9625-52BC-B159-DBDD2C63A67A}"/>
              </a:ext>
            </a:extLst>
          </p:cNvPr>
          <p:cNvCxnSpPr>
            <a:cxnSpLocks/>
            <a:stCxn id="58" idx="3"/>
            <a:endCxn id="176" idx="1"/>
          </p:cNvCxnSpPr>
          <p:nvPr/>
        </p:nvCxnSpPr>
        <p:spPr>
          <a:xfrm flipV="1">
            <a:off x="5022864" y="5381831"/>
            <a:ext cx="399616" cy="58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18AB2D54-93F0-0EA9-11C7-5BDDD062C7CE}"/>
              </a:ext>
            </a:extLst>
          </p:cNvPr>
          <p:cNvSpPr/>
          <p:nvPr/>
        </p:nvSpPr>
        <p:spPr>
          <a:xfrm>
            <a:off x="7946096" y="5057831"/>
            <a:ext cx="828000" cy="648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&lt;output&gt;</a:t>
            </a: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캡처정보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1" name="직선 연결선 180">
            <a:extLst>
              <a:ext uri="{FF2B5EF4-FFF2-40B4-BE49-F238E27FC236}">
                <a16:creationId xmlns:a16="http://schemas.microsoft.com/office/drawing/2014/main" id="{F6CB3B6A-8E1B-F3BC-2CF1-D45177BF664E}"/>
              </a:ext>
            </a:extLst>
          </p:cNvPr>
          <p:cNvCxnSpPr>
            <a:cxnSpLocks/>
            <a:stCxn id="176" idx="3"/>
            <a:endCxn id="180" idx="1"/>
          </p:cNvCxnSpPr>
          <p:nvPr/>
        </p:nvCxnSpPr>
        <p:spPr>
          <a:xfrm>
            <a:off x="7546480" y="5381831"/>
            <a:ext cx="39961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851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직사각형 80">
            <a:extLst>
              <a:ext uri="{FF2B5EF4-FFF2-40B4-BE49-F238E27FC236}">
                <a16:creationId xmlns:a16="http://schemas.microsoft.com/office/drawing/2014/main" id="{1C9023C9-C3E7-05A4-2679-369FCAFAC5D1}"/>
              </a:ext>
            </a:extLst>
          </p:cNvPr>
          <p:cNvSpPr/>
          <p:nvPr/>
        </p:nvSpPr>
        <p:spPr>
          <a:xfrm>
            <a:off x="2598265" y="2502719"/>
            <a:ext cx="1227615" cy="648000"/>
          </a:xfrm>
          <a:prstGeom prst="rect">
            <a:avLst/>
          </a:prstGeom>
          <a:solidFill>
            <a:srgbClr val="2F5597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 input-app 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캡처정보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80FDC2D2-0CD8-A5E2-2846-0D11F146BB58}"/>
              </a:ext>
            </a:extLst>
          </p:cNvPr>
          <p:cNvSpPr/>
          <p:nvPr/>
        </p:nvSpPr>
        <p:spPr>
          <a:xfrm>
            <a:off x="5939294" y="800514"/>
            <a:ext cx="1353616" cy="648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829AD479-82E5-9669-1C28-56244A3315DC}"/>
              </a:ext>
            </a:extLst>
          </p:cNvPr>
          <p:cNvSpPr/>
          <p:nvPr/>
        </p:nvSpPr>
        <p:spPr>
          <a:xfrm>
            <a:off x="4205779" y="795710"/>
            <a:ext cx="1353616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목표 습도 변경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3DD494F-6090-DF69-589F-4F7D4811EDE9}"/>
              </a:ext>
            </a:extLst>
          </p:cNvPr>
          <p:cNvSpPr/>
          <p:nvPr/>
        </p:nvSpPr>
        <p:spPr>
          <a:xfrm>
            <a:off x="2598265" y="1649343"/>
            <a:ext cx="1227615" cy="648000"/>
          </a:xfrm>
          <a:prstGeom prst="rect">
            <a:avLst/>
          </a:prstGeom>
          <a:solidFill>
            <a:srgbClr val="2F5597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경보정보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7AA66C80-5A1E-A905-D99A-0B6A38CE4423}"/>
              </a:ext>
            </a:extLst>
          </p:cNvPr>
          <p:cNvSpPr>
            <a:spLocks/>
          </p:cNvSpPr>
          <p:nvPr/>
        </p:nvSpPr>
        <p:spPr>
          <a:xfrm>
            <a:off x="4205779" y="2502546"/>
            <a:ext cx="2014746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정해진 주기에 따라 캡처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F54A32B9-6114-DE1F-41D1-922616CEFDB8}"/>
              </a:ext>
            </a:extLst>
          </p:cNvPr>
          <p:cNvCxnSpPr>
            <a:cxnSpLocks/>
            <a:stCxn id="4" idx="3"/>
            <a:endCxn id="35" idx="1"/>
          </p:cNvCxnSpPr>
          <p:nvPr/>
        </p:nvCxnSpPr>
        <p:spPr>
          <a:xfrm flipV="1">
            <a:off x="1781875" y="1119967"/>
            <a:ext cx="816390" cy="221616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직사각형 179">
            <a:extLst>
              <a:ext uri="{FF2B5EF4-FFF2-40B4-BE49-F238E27FC236}">
                <a16:creationId xmlns:a16="http://schemas.microsoft.com/office/drawing/2014/main" id="{18AB2D54-93F0-0EA9-11C7-5BDDD062C7CE}"/>
              </a:ext>
            </a:extLst>
          </p:cNvPr>
          <p:cNvSpPr/>
          <p:nvPr/>
        </p:nvSpPr>
        <p:spPr>
          <a:xfrm>
            <a:off x="6600424" y="2497742"/>
            <a:ext cx="1070889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성장정보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E8FCCA1-4791-6E1C-7E22-1EE1B87FCD19}"/>
              </a:ext>
            </a:extLst>
          </p:cNvPr>
          <p:cNvSpPr/>
          <p:nvPr/>
        </p:nvSpPr>
        <p:spPr>
          <a:xfrm>
            <a:off x="269875" y="2784980"/>
            <a:ext cx="1512000" cy="110229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3A6BB83-1B5B-3BE7-868C-863D677B445B}"/>
              </a:ext>
            </a:extLst>
          </p:cNvPr>
          <p:cNvSpPr/>
          <p:nvPr/>
        </p:nvSpPr>
        <p:spPr>
          <a:xfrm>
            <a:off x="2598265" y="4209471"/>
            <a:ext cx="1227618" cy="64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 – 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B76BE56-1206-4775-CA96-459F78B20BE8}"/>
              </a:ext>
            </a:extLst>
          </p:cNvPr>
          <p:cNvSpPr/>
          <p:nvPr/>
        </p:nvSpPr>
        <p:spPr>
          <a:xfrm>
            <a:off x="2598265" y="3356095"/>
            <a:ext cx="1227618" cy="64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 – 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4ED13-2B6F-8979-8AD9-7B1AD06774FA}"/>
              </a:ext>
            </a:extLst>
          </p:cNvPr>
          <p:cNvSpPr/>
          <p:nvPr/>
        </p:nvSpPr>
        <p:spPr>
          <a:xfrm>
            <a:off x="2598265" y="5062847"/>
            <a:ext cx="1227618" cy="64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 – 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영상정보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D272D02-B5B8-C87B-342D-891B99A132F9}"/>
              </a:ext>
            </a:extLst>
          </p:cNvPr>
          <p:cNvSpPr/>
          <p:nvPr/>
        </p:nvSpPr>
        <p:spPr>
          <a:xfrm>
            <a:off x="5957665" y="3358368"/>
            <a:ext cx="1070889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수위정보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ECF7139-9241-ED9C-D107-B566E86AD7D3}"/>
              </a:ext>
            </a:extLst>
          </p:cNvPr>
          <p:cNvSpPr/>
          <p:nvPr/>
        </p:nvSpPr>
        <p:spPr>
          <a:xfrm>
            <a:off x="7306215" y="1653132"/>
            <a:ext cx="1353616" cy="648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경보정보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D9F467B-4CEC-795E-D522-1EB83ACA92F2}"/>
              </a:ext>
            </a:extLst>
          </p:cNvPr>
          <p:cNvSpPr/>
          <p:nvPr/>
        </p:nvSpPr>
        <p:spPr>
          <a:xfrm>
            <a:off x="4205779" y="1649128"/>
            <a:ext cx="2720537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TTS</a:t>
            </a: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는 인터넷 연결 상태에서만 가능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92839BC-2BB8-DF79-32AB-2D021D7D6161}"/>
              </a:ext>
            </a:extLst>
          </p:cNvPr>
          <p:cNvSpPr/>
          <p:nvPr/>
        </p:nvSpPr>
        <p:spPr>
          <a:xfrm>
            <a:off x="4205779" y="4209382"/>
            <a:ext cx="1353616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현재 습도 변경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3DEB1A4-6583-F92D-73EC-9399E47ABD16}"/>
              </a:ext>
            </a:extLst>
          </p:cNvPr>
          <p:cNvSpPr/>
          <p:nvPr/>
        </p:nvSpPr>
        <p:spPr>
          <a:xfrm>
            <a:off x="4205779" y="3355964"/>
            <a:ext cx="1353616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에러 시 경고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B4056F-3F7C-04E1-F672-3D2388981FBC}"/>
              </a:ext>
            </a:extLst>
          </p:cNvPr>
          <p:cNvSpPr/>
          <p:nvPr/>
        </p:nvSpPr>
        <p:spPr>
          <a:xfrm>
            <a:off x="5957665" y="4210986"/>
            <a:ext cx="1070889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BC159D7-2050-7D28-3A7D-2B43D2609446}"/>
              </a:ext>
            </a:extLst>
          </p:cNvPr>
          <p:cNvSpPr/>
          <p:nvPr/>
        </p:nvSpPr>
        <p:spPr>
          <a:xfrm>
            <a:off x="4205779" y="5062800"/>
            <a:ext cx="1353616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현재 습도 변경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8D71964-C525-4682-D782-A2BEAC568D61}"/>
              </a:ext>
            </a:extLst>
          </p:cNvPr>
          <p:cNvSpPr/>
          <p:nvPr/>
        </p:nvSpPr>
        <p:spPr>
          <a:xfrm>
            <a:off x="2598265" y="5916220"/>
            <a:ext cx="1227618" cy="64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 – sensor&gt;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모션정보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0D20177-01DE-6276-0A95-462B4ED03A10}"/>
              </a:ext>
            </a:extLst>
          </p:cNvPr>
          <p:cNvSpPr/>
          <p:nvPr/>
        </p:nvSpPr>
        <p:spPr>
          <a:xfrm>
            <a:off x="4205779" y="5916220"/>
            <a:ext cx="1563290" cy="648000"/>
          </a:xfrm>
          <a:prstGeom prst="rect">
            <a:avLst/>
          </a:prstGeom>
          <a:solidFill>
            <a:srgbClr val="1C2C1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&lt;system&gt;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모션 감지 시 저장</a:t>
            </a:r>
            <a:endParaRPr lang="en-US" altLang="ko-KR" sz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9394600-8808-54F7-356E-68FF1A0B07F1}"/>
              </a:ext>
            </a:extLst>
          </p:cNvPr>
          <p:cNvSpPr/>
          <p:nvPr/>
        </p:nvSpPr>
        <p:spPr>
          <a:xfrm>
            <a:off x="6148965" y="5916220"/>
            <a:ext cx="1070889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모션정보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B9BE5D9-E9EB-8B77-5D1A-BE8EA1651BB6}"/>
              </a:ext>
            </a:extLst>
          </p:cNvPr>
          <p:cNvSpPr/>
          <p:nvPr/>
        </p:nvSpPr>
        <p:spPr>
          <a:xfrm>
            <a:off x="5957665" y="5063604"/>
            <a:ext cx="1070889" cy="64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&lt;output-app&gt;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영상정보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2922851-4249-8FF4-47E7-A50068E1A850}"/>
              </a:ext>
            </a:extLst>
          </p:cNvPr>
          <p:cNvSpPr/>
          <p:nvPr/>
        </p:nvSpPr>
        <p:spPr>
          <a:xfrm>
            <a:off x="2598265" y="795967"/>
            <a:ext cx="1227615" cy="648000"/>
          </a:xfrm>
          <a:prstGeom prst="rect">
            <a:avLst/>
          </a:prstGeom>
          <a:solidFill>
            <a:srgbClr val="2F5597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&lt;input – app&gt;</a:t>
            </a:r>
            <a:endParaRPr lang="en-US" altLang="ko-KR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ko-KR" altLang="en-US" sz="1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습도정보</a:t>
            </a:r>
            <a:endParaRPr lang="ko-KR" alt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EB701DAA-D8FA-90A5-A6AD-9E94F267AD60}"/>
              </a:ext>
            </a:extLst>
          </p:cNvPr>
          <p:cNvCxnSpPr>
            <a:cxnSpLocks/>
            <a:stCxn id="4" idx="3"/>
            <a:endCxn id="2" idx="1"/>
          </p:cNvCxnSpPr>
          <p:nvPr/>
        </p:nvCxnSpPr>
        <p:spPr>
          <a:xfrm flipV="1">
            <a:off x="1781875" y="1973343"/>
            <a:ext cx="816390" cy="136278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04C1EBC9-21C9-E01F-3122-8F4E4916D59E}"/>
              </a:ext>
            </a:extLst>
          </p:cNvPr>
          <p:cNvCxnSpPr>
            <a:cxnSpLocks/>
            <a:endCxn id="81" idx="1"/>
          </p:cNvCxnSpPr>
          <p:nvPr/>
        </p:nvCxnSpPr>
        <p:spPr>
          <a:xfrm flipV="1">
            <a:off x="1781875" y="2826719"/>
            <a:ext cx="816390" cy="50940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D82B9C5-E215-67C3-D0B3-4D72EC2C9549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1781875" y="3336127"/>
            <a:ext cx="816390" cy="34396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B53A3765-57D9-81F6-1377-B98E7F9C9014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1781875" y="3336127"/>
            <a:ext cx="816390" cy="119734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4DA23D47-FB6A-B562-8F31-37F864E20950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1781875" y="3336127"/>
            <a:ext cx="816390" cy="205072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4E15A53F-58F2-D652-DCA5-359F5F1A011D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1781875" y="3336127"/>
            <a:ext cx="816390" cy="290409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630E4116-7AB4-4D3C-38C1-9E880F580CF6}"/>
              </a:ext>
            </a:extLst>
          </p:cNvPr>
          <p:cNvCxnSpPr>
            <a:cxnSpLocks/>
            <a:stCxn id="35" idx="3"/>
            <a:endCxn id="136" idx="1"/>
          </p:cNvCxnSpPr>
          <p:nvPr/>
        </p:nvCxnSpPr>
        <p:spPr>
          <a:xfrm flipV="1">
            <a:off x="3825880" y="1119710"/>
            <a:ext cx="379899" cy="25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8A4C3482-BE2D-5052-69FC-D739FB8F503E}"/>
              </a:ext>
            </a:extLst>
          </p:cNvPr>
          <p:cNvCxnSpPr>
            <a:cxnSpLocks/>
            <a:stCxn id="2" idx="3"/>
            <a:endCxn id="19" idx="1"/>
          </p:cNvCxnSpPr>
          <p:nvPr/>
        </p:nvCxnSpPr>
        <p:spPr>
          <a:xfrm flipV="1">
            <a:off x="3825880" y="1973128"/>
            <a:ext cx="379899" cy="215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8D765AA4-5CCE-7595-5853-82ABDA692477}"/>
              </a:ext>
            </a:extLst>
          </p:cNvPr>
          <p:cNvCxnSpPr>
            <a:cxnSpLocks/>
            <a:stCxn id="81" idx="3"/>
            <a:endCxn id="58" idx="1"/>
          </p:cNvCxnSpPr>
          <p:nvPr/>
        </p:nvCxnSpPr>
        <p:spPr>
          <a:xfrm flipV="1">
            <a:off x="3825880" y="2826546"/>
            <a:ext cx="379899" cy="17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44A2DD58-952D-D5A9-F790-665F4D3AA2AB}"/>
              </a:ext>
            </a:extLst>
          </p:cNvPr>
          <p:cNvCxnSpPr>
            <a:cxnSpLocks/>
            <a:stCxn id="8" idx="3"/>
            <a:endCxn id="21" idx="1"/>
          </p:cNvCxnSpPr>
          <p:nvPr/>
        </p:nvCxnSpPr>
        <p:spPr>
          <a:xfrm flipV="1">
            <a:off x="3825883" y="3679964"/>
            <a:ext cx="379896" cy="131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EB868295-AD4E-E464-BC00-C80F20302248}"/>
              </a:ext>
            </a:extLst>
          </p:cNvPr>
          <p:cNvCxnSpPr>
            <a:cxnSpLocks/>
            <a:stCxn id="7" idx="3"/>
            <a:endCxn id="20" idx="1"/>
          </p:cNvCxnSpPr>
          <p:nvPr/>
        </p:nvCxnSpPr>
        <p:spPr>
          <a:xfrm flipV="1">
            <a:off x="3825883" y="4533382"/>
            <a:ext cx="379896" cy="89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70F9EFA8-43C7-81E0-B003-88C347360BC4}"/>
              </a:ext>
            </a:extLst>
          </p:cNvPr>
          <p:cNvCxnSpPr>
            <a:cxnSpLocks/>
            <a:stCxn id="9" idx="3"/>
            <a:endCxn id="24" idx="1"/>
          </p:cNvCxnSpPr>
          <p:nvPr/>
        </p:nvCxnSpPr>
        <p:spPr>
          <a:xfrm flipV="1">
            <a:off x="3825883" y="5386800"/>
            <a:ext cx="379896" cy="4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C587D263-6409-23B3-1B39-09A9149CD6DD}"/>
              </a:ext>
            </a:extLst>
          </p:cNvPr>
          <p:cNvCxnSpPr>
            <a:cxnSpLocks/>
            <a:stCxn id="25" idx="3"/>
            <a:endCxn id="28" idx="1"/>
          </p:cNvCxnSpPr>
          <p:nvPr/>
        </p:nvCxnSpPr>
        <p:spPr>
          <a:xfrm>
            <a:off x="3825883" y="6240220"/>
            <a:ext cx="37989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45649E91-F8DB-0DB3-D6FA-31A2B11F46E2}"/>
              </a:ext>
            </a:extLst>
          </p:cNvPr>
          <p:cNvCxnSpPr>
            <a:cxnSpLocks/>
            <a:stCxn id="136" idx="3"/>
            <a:endCxn id="127" idx="1"/>
          </p:cNvCxnSpPr>
          <p:nvPr/>
        </p:nvCxnSpPr>
        <p:spPr>
          <a:xfrm>
            <a:off x="5559395" y="1119710"/>
            <a:ext cx="379899" cy="48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44F8C307-667E-A701-232E-775617CF9B66}"/>
              </a:ext>
            </a:extLst>
          </p:cNvPr>
          <p:cNvCxnSpPr>
            <a:cxnSpLocks/>
            <a:stCxn id="19" idx="3"/>
            <a:endCxn id="18" idx="1"/>
          </p:cNvCxnSpPr>
          <p:nvPr/>
        </p:nvCxnSpPr>
        <p:spPr>
          <a:xfrm>
            <a:off x="6926316" y="1973128"/>
            <a:ext cx="379899" cy="40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E5E54EFA-1954-A70E-C0E9-465AEACA6053}"/>
              </a:ext>
            </a:extLst>
          </p:cNvPr>
          <p:cNvCxnSpPr>
            <a:cxnSpLocks/>
            <a:stCxn id="58" idx="3"/>
            <a:endCxn id="180" idx="1"/>
          </p:cNvCxnSpPr>
          <p:nvPr/>
        </p:nvCxnSpPr>
        <p:spPr>
          <a:xfrm flipV="1">
            <a:off x="6220525" y="2821742"/>
            <a:ext cx="379899" cy="48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86C3B0CD-55CD-36CC-7DEF-27AD24DED984}"/>
              </a:ext>
            </a:extLst>
          </p:cNvPr>
          <p:cNvCxnSpPr>
            <a:cxnSpLocks/>
            <a:stCxn id="21" idx="3"/>
            <a:endCxn id="17" idx="1"/>
          </p:cNvCxnSpPr>
          <p:nvPr/>
        </p:nvCxnSpPr>
        <p:spPr>
          <a:xfrm>
            <a:off x="5559395" y="3679964"/>
            <a:ext cx="398270" cy="24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C56B5257-D392-9AD0-525A-84A522A4C798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5559395" y="4533382"/>
            <a:ext cx="398270" cy="16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4E5B1A65-8ACF-863B-2AC7-3BEBCD0B408A}"/>
              </a:ext>
            </a:extLst>
          </p:cNvPr>
          <p:cNvCxnSpPr>
            <a:cxnSpLocks/>
            <a:stCxn id="24" idx="3"/>
            <a:endCxn id="30" idx="1"/>
          </p:cNvCxnSpPr>
          <p:nvPr/>
        </p:nvCxnSpPr>
        <p:spPr>
          <a:xfrm>
            <a:off x="5559395" y="5386800"/>
            <a:ext cx="398270" cy="804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7C9228F4-B7BE-D38C-E5F6-C77A4D6B8C3E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5769069" y="6240220"/>
            <a:ext cx="379896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463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1798B88-0F21-8175-300D-ABC326070E00}"/>
              </a:ext>
            </a:extLst>
          </p:cNvPr>
          <p:cNvSpPr/>
          <p:nvPr/>
        </p:nvSpPr>
        <p:spPr>
          <a:xfrm>
            <a:off x="1468784" y="2501900"/>
            <a:ext cx="1085850" cy="110229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EAB177-983D-91EC-DF04-8D0715754B33}"/>
              </a:ext>
            </a:extLst>
          </p:cNvPr>
          <p:cNvSpPr/>
          <p:nvPr/>
        </p:nvSpPr>
        <p:spPr>
          <a:xfrm>
            <a:off x="6730211" y="2501900"/>
            <a:ext cx="1512000" cy="110229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5D92DD81-E0B7-A318-C80A-6832D9721D49}"/>
              </a:ext>
            </a:extLst>
          </p:cNvPr>
          <p:cNvCxnSpPr>
            <a:cxnSpLocks/>
          </p:cNvCxnSpPr>
          <p:nvPr/>
        </p:nvCxnSpPr>
        <p:spPr>
          <a:xfrm>
            <a:off x="3187736" y="2234913"/>
            <a:ext cx="28800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8AE8818-0059-FF84-56B6-E4BD1A3101F1}"/>
              </a:ext>
            </a:extLst>
          </p:cNvPr>
          <p:cNvSpPr txBox="1"/>
          <p:nvPr/>
        </p:nvSpPr>
        <p:spPr>
          <a:xfrm>
            <a:off x="3169766" y="2409877"/>
            <a:ext cx="2880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/>
              <a:t>port</a:t>
            </a:r>
            <a:r>
              <a:rPr lang="ko-KR" altLang="en-US" sz="1600" b="1"/>
              <a:t> </a:t>
            </a:r>
            <a:r>
              <a:rPr lang="en-US" altLang="ko-KR" sz="1600" b="1"/>
              <a:t>3022: [</a:t>
            </a:r>
            <a:r>
              <a:rPr lang="ko-KR" altLang="en-US" sz="1600" b="1"/>
              <a:t>습도</a:t>
            </a:r>
            <a:r>
              <a:rPr lang="en-US" altLang="ko-KR" sz="1600" b="1"/>
              <a:t>,</a:t>
            </a:r>
            <a:r>
              <a:rPr lang="ko-KR" altLang="en-US" sz="1600" b="1"/>
              <a:t>경보</a:t>
            </a:r>
            <a:r>
              <a:rPr lang="en-US" altLang="ko-KR" sz="1600" b="1"/>
              <a:t>,</a:t>
            </a:r>
            <a:r>
              <a:rPr lang="ko-KR" altLang="en-US" sz="1600" b="1"/>
              <a:t>캡처</a:t>
            </a:r>
            <a:r>
              <a:rPr lang="en-US" altLang="ko-KR" sz="1600" b="1"/>
              <a:t>]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4168ACA-9C46-2F8C-1474-7D1C78E31463}"/>
              </a:ext>
            </a:extLst>
          </p:cNvPr>
          <p:cNvCxnSpPr>
            <a:cxnSpLocks/>
          </p:cNvCxnSpPr>
          <p:nvPr/>
        </p:nvCxnSpPr>
        <p:spPr>
          <a:xfrm flipH="1">
            <a:off x="3073436" y="3756770"/>
            <a:ext cx="28800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6B59198-EA58-5E9F-C5F4-9D6B4093934B}"/>
              </a:ext>
            </a:extLst>
          </p:cNvPr>
          <p:cNvSpPr txBox="1"/>
          <p:nvPr/>
        </p:nvSpPr>
        <p:spPr>
          <a:xfrm>
            <a:off x="2736226" y="482134"/>
            <a:ext cx="58192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>
                <a:highlight>
                  <a:srgbClr val="FFFF00"/>
                </a:highlight>
              </a:rPr>
              <a:t>습도</a:t>
            </a:r>
            <a:r>
              <a:rPr lang="en-US" altLang="ko-KR" sz="1200" b="1"/>
              <a:t>		-</a:t>
            </a:r>
            <a:r>
              <a:rPr lang="ko-KR" altLang="en-US" sz="1200" b="1"/>
              <a:t>목표 습도</a:t>
            </a:r>
            <a:r>
              <a:rPr lang="en-US" altLang="ko-KR" sz="1200" b="1"/>
              <a:t>(0~100)</a:t>
            </a:r>
          </a:p>
          <a:p>
            <a:endParaRPr lang="en-US" altLang="ko-KR" sz="1200" b="1"/>
          </a:p>
          <a:p>
            <a:r>
              <a:rPr lang="ko-KR" altLang="en-US" sz="1200" b="1">
                <a:highlight>
                  <a:srgbClr val="FFFF00"/>
                </a:highlight>
              </a:rPr>
              <a:t>경보</a:t>
            </a:r>
            <a:r>
              <a:rPr lang="en-US" altLang="ko-KR" sz="1200" b="1"/>
              <a:t>		-</a:t>
            </a:r>
            <a:r>
              <a:rPr lang="ko-KR" altLang="en-US" sz="1200" b="1"/>
              <a:t>사이렌 울리기</a:t>
            </a:r>
            <a:r>
              <a:rPr lang="en-US" altLang="ko-KR" sz="1200" b="1"/>
              <a:t>(0: </a:t>
            </a:r>
            <a:r>
              <a:rPr lang="ko-KR" altLang="en-US" sz="1200" b="1"/>
              <a:t>안 울림</a:t>
            </a:r>
            <a:r>
              <a:rPr lang="en-US" altLang="ko-KR" sz="1200" b="1"/>
              <a:t>, 1: </a:t>
            </a:r>
            <a:r>
              <a:rPr lang="ko-KR" altLang="en-US" sz="1200" b="1"/>
              <a:t>울림</a:t>
            </a:r>
            <a:r>
              <a:rPr lang="en-US" altLang="ko-KR" sz="1200" b="1"/>
              <a:t>)</a:t>
            </a:r>
          </a:p>
          <a:p>
            <a:endParaRPr lang="en-US" altLang="ko-KR" sz="1200" b="1"/>
          </a:p>
          <a:p>
            <a:r>
              <a:rPr lang="ko-KR" altLang="en-US" sz="1200" b="1">
                <a:highlight>
                  <a:srgbClr val="FFFF00"/>
                </a:highlight>
              </a:rPr>
              <a:t>모터</a:t>
            </a:r>
            <a:r>
              <a:rPr lang="en-US" altLang="ko-KR" sz="1200" b="1"/>
              <a:t>		-</a:t>
            </a:r>
            <a:r>
              <a:rPr lang="ko-KR" altLang="en-US" sz="1200" b="1"/>
              <a:t>스프링쿨러 강제가동</a:t>
            </a:r>
            <a:r>
              <a:rPr lang="en-US" altLang="ko-KR" sz="1200" b="1"/>
              <a:t>(0: </a:t>
            </a:r>
            <a:r>
              <a:rPr lang="ko-KR" altLang="en-US" sz="1200" b="1"/>
              <a:t>기본</a:t>
            </a:r>
            <a:r>
              <a:rPr lang="en-US" altLang="ko-KR" sz="1200" b="1"/>
              <a:t>, 1: </a:t>
            </a:r>
            <a:r>
              <a:rPr lang="ko-KR" altLang="en-US" sz="1200" b="1"/>
              <a:t>가동</a:t>
            </a:r>
            <a:r>
              <a:rPr lang="en-US" altLang="ko-KR" sz="1200" b="1"/>
              <a:t>)</a:t>
            </a:r>
          </a:p>
          <a:p>
            <a:endParaRPr lang="en-US" altLang="ko-KR" sz="1200" b="1"/>
          </a:p>
          <a:p>
            <a:r>
              <a:rPr lang="ko-KR" altLang="en-US" sz="1200" b="1">
                <a:highlight>
                  <a:srgbClr val="00FFFF"/>
                </a:highlight>
              </a:rPr>
              <a:t>캡처</a:t>
            </a:r>
            <a:r>
              <a:rPr lang="en-US" altLang="ko-KR" sz="1200" b="1"/>
              <a:t>		-</a:t>
            </a:r>
            <a:r>
              <a:rPr lang="ko-KR" altLang="en-US" sz="1200" b="1"/>
              <a:t>식물 사진 캡처</a:t>
            </a:r>
            <a:r>
              <a:rPr lang="en-US" altLang="ko-KR" sz="1200" b="1"/>
              <a:t>(22)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C6ACC95-BE08-0A70-730A-2DE31D74D725}"/>
              </a:ext>
            </a:extLst>
          </p:cNvPr>
          <p:cNvSpPr txBox="1"/>
          <p:nvPr/>
        </p:nvSpPr>
        <p:spPr>
          <a:xfrm>
            <a:off x="3138922" y="3971977"/>
            <a:ext cx="3954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1"/>
              <a:t>port</a:t>
            </a:r>
            <a:r>
              <a:rPr lang="ko-KR" altLang="en-US" sz="1600" b="1"/>
              <a:t> </a:t>
            </a:r>
            <a:r>
              <a:rPr lang="en-US" altLang="ko-KR" sz="1600" b="1"/>
              <a:t>3022: [</a:t>
            </a:r>
            <a:r>
              <a:rPr lang="ko-KR" altLang="en-US" sz="1600" b="1"/>
              <a:t>습도</a:t>
            </a:r>
            <a:r>
              <a:rPr lang="en-US" altLang="ko-KR" sz="1600" b="1"/>
              <a:t>,T</a:t>
            </a:r>
            <a:r>
              <a:rPr lang="ko-KR" altLang="en-US" sz="1600" b="1"/>
              <a:t>이상</a:t>
            </a:r>
            <a:r>
              <a:rPr lang="en-US" altLang="ko-KR" sz="1600" b="1"/>
              <a:t>,S</a:t>
            </a:r>
            <a:r>
              <a:rPr lang="ko-KR" altLang="en-US" sz="1600" b="1"/>
              <a:t>이상</a:t>
            </a:r>
            <a:r>
              <a:rPr lang="en-US" altLang="ko-KR" sz="1600" b="1"/>
              <a:t>]</a:t>
            </a:r>
          </a:p>
          <a:p>
            <a:r>
              <a:rPr lang="en-US" altLang="ko-KR" sz="1600" b="1"/>
              <a:t>port 3023: </a:t>
            </a:r>
            <a:r>
              <a:rPr lang="ko-KR" altLang="en-US" sz="1600" b="1"/>
              <a:t>캡처영상</a:t>
            </a:r>
            <a:r>
              <a:rPr lang="en-US" altLang="ko-KR" sz="1600" b="1"/>
              <a:t>(</a:t>
            </a:r>
            <a:r>
              <a:rPr lang="ko-KR" altLang="en-US" sz="1600" b="1"/>
              <a:t>모션감지 시</a:t>
            </a:r>
            <a:r>
              <a:rPr lang="en-US" altLang="ko-KR" sz="1600" b="1"/>
              <a:t>)</a:t>
            </a:r>
          </a:p>
          <a:p>
            <a:r>
              <a:rPr lang="en-US" altLang="ko-KR" sz="1600" b="1"/>
              <a:t>port 3024: </a:t>
            </a:r>
            <a:r>
              <a:rPr lang="ko-KR" altLang="en-US" sz="1600" b="1"/>
              <a:t>캡처사진</a:t>
            </a:r>
            <a:r>
              <a:rPr lang="en-US" altLang="ko-KR" sz="1600" b="1"/>
              <a:t>(</a:t>
            </a:r>
            <a:r>
              <a:rPr lang="ko-KR" altLang="en-US" sz="1600" b="1"/>
              <a:t>일정주기</a:t>
            </a:r>
            <a:r>
              <a:rPr lang="en-US" altLang="ko-KR" sz="1600" b="1"/>
              <a:t>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3922F1-CC83-8B55-A8AC-B4134E231EE0}"/>
              </a:ext>
            </a:extLst>
          </p:cNvPr>
          <p:cNvSpPr txBox="1"/>
          <p:nvPr/>
        </p:nvSpPr>
        <p:spPr>
          <a:xfrm>
            <a:off x="2736226" y="5143271"/>
            <a:ext cx="414866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b="1">
                <a:highlight>
                  <a:srgbClr val="FFFF00"/>
                </a:highlight>
              </a:rPr>
              <a:t>습도</a:t>
            </a:r>
            <a:r>
              <a:rPr lang="en-US" altLang="ko-KR" sz="1200" b="1"/>
              <a:t>		-</a:t>
            </a:r>
            <a:r>
              <a:rPr lang="ko-KR" altLang="en-US" sz="1200" b="1"/>
              <a:t>현재 습도</a:t>
            </a:r>
            <a:r>
              <a:rPr lang="en-US" altLang="ko-KR" sz="1200" b="1"/>
              <a:t>(0~100)</a:t>
            </a:r>
          </a:p>
          <a:p>
            <a:endParaRPr lang="en-US" altLang="ko-KR" sz="1200" b="1"/>
          </a:p>
          <a:p>
            <a:r>
              <a:rPr lang="en-US" altLang="ko-KR" sz="1200" b="1">
                <a:highlight>
                  <a:srgbClr val="FFFF00"/>
                </a:highlight>
              </a:rPr>
              <a:t>T</a:t>
            </a:r>
            <a:r>
              <a:rPr lang="ko-KR" altLang="en-US" sz="1200" b="1">
                <a:highlight>
                  <a:srgbClr val="FFFF00"/>
                </a:highlight>
              </a:rPr>
              <a:t>이상</a:t>
            </a:r>
            <a:r>
              <a:rPr lang="en-US" altLang="ko-KR" sz="1200" b="1"/>
              <a:t>		-</a:t>
            </a:r>
            <a:r>
              <a:rPr lang="ko-KR" altLang="en-US" sz="1200" b="1"/>
              <a:t>수위센서 이상 여부</a:t>
            </a:r>
            <a:r>
              <a:rPr lang="en-US" altLang="ko-KR" sz="1200" b="1"/>
              <a:t>(0: </a:t>
            </a:r>
            <a:r>
              <a:rPr lang="ko-KR" altLang="en-US" sz="1200" b="1"/>
              <a:t>정상</a:t>
            </a:r>
            <a:r>
              <a:rPr lang="en-US" altLang="ko-KR" sz="1200" b="1"/>
              <a:t>, 1: </a:t>
            </a:r>
            <a:r>
              <a:rPr lang="ko-KR" altLang="en-US" sz="1200" b="1"/>
              <a:t>이상</a:t>
            </a:r>
            <a:r>
              <a:rPr lang="en-US" altLang="ko-KR" sz="1200" b="1"/>
              <a:t>)</a:t>
            </a:r>
          </a:p>
          <a:p>
            <a:endParaRPr lang="en-US" altLang="ko-KR" sz="1200" b="1">
              <a:highlight>
                <a:srgbClr val="FFFF00"/>
              </a:highlight>
            </a:endParaRPr>
          </a:p>
          <a:p>
            <a:r>
              <a:rPr lang="en-US" altLang="ko-KR" sz="1200" b="1">
                <a:highlight>
                  <a:srgbClr val="FFFF00"/>
                </a:highlight>
              </a:rPr>
              <a:t>S</a:t>
            </a:r>
            <a:r>
              <a:rPr lang="ko-KR" altLang="en-US" sz="1200" b="1">
                <a:highlight>
                  <a:srgbClr val="FFFF00"/>
                </a:highlight>
              </a:rPr>
              <a:t>이상</a:t>
            </a:r>
            <a:r>
              <a:rPr lang="en-US" altLang="ko-KR" sz="1200" b="1"/>
              <a:t>		-</a:t>
            </a:r>
            <a:r>
              <a:rPr lang="ko-KR" altLang="en-US" sz="1200" b="1"/>
              <a:t>스프링쿨러 이상 여부</a:t>
            </a: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 (0: </a:t>
            </a:r>
            <a:r>
              <a:rPr kumimoji="0" lang="ko-KR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정상</a:t>
            </a: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, 1: </a:t>
            </a:r>
            <a:r>
              <a:rPr kumimoji="0" lang="ko-KR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이상</a:t>
            </a:r>
            <a:r>
              <a:rPr kumimoji="0" lang="en-US" altLang="ko-KR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)</a:t>
            </a:r>
          </a:p>
          <a:p>
            <a:endParaRPr lang="en-US" altLang="ko-KR" sz="1200" b="1">
              <a:solidFill>
                <a:prstClr val="black"/>
              </a:solidFill>
              <a:latin typeface="Calibri" panose="020F0502020204030204"/>
              <a:ea typeface="맑은 고딕" panose="020B0503020000020004" pitchFamily="50" charset="-127"/>
            </a:endParaRPr>
          </a:p>
          <a:p>
            <a:r>
              <a:rPr lang="ko-KR" altLang="en-US" sz="1200" b="1">
                <a:highlight>
                  <a:srgbClr val="FFFF00"/>
                </a:highlight>
              </a:rPr>
              <a:t>모션</a:t>
            </a:r>
            <a:r>
              <a:rPr lang="en-US" altLang="ko-KR" sz="1200" b="1"/>
              <a:t>		-</a:t>
            </a:r>
            <a:r>
              <a:rPr lang="ko-KR" altLang="en-US" sz="1200" b="1"/>
              <a:t>모션감지 여부 </a:t>
            </a:r>
            <a:r>
              <a:rPr lang="en-US" altLang="ko-KR" sz="1200" b="1"/>
              <a:t>(0: </a:t>
            </a:r>
            <a:r>
              <a:rPr lang="ko-KR" altLang="en-US" sz="1200" b="1"/>
              <a:t>기본</a:t>
            </a:r>
            <a:r>
              <a:rPr lang="en-US" altLang="ko-KR" sz="1200" b="1"/>
              <a:t>, 1:</a:t>
            </a:r>
            <a:r>
              <a:rPr lang="ko-KR" altLang="en-US" sz="1200" b="1"/>
              <a:t>감지</a:t>
            </a:r>
            <a:r>
              <a:rPr lang="en-US" altLang="ko-KR" sz="1200" b="1"/>
              <a:t>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9D0FE5B-C9A8-C3CB-574C-8EAE739E9F26}"/>
              </a:ext>
            </a:extLst>
          </p:cNvPr>
          <p:cNvSpPr txBox="1"/>
          <p:nvPr/>
        </p:nvSpPr>
        <p:spPr>
          <a:xfrm>
            <a:off x="3677194" y="2953547"/>
            <a:ext cx="1748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2CC"/>
                </a:highlight>
              </a:rPr>
              <a:t>&lt;&lt;IPv4 TCP Socket &gt;&gt;</a:t>
            </a:r>
            <a:endParaRPr lang="ko-KR" altLang="en-US" sz="14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2C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41917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1798B88-0F21-8175-300D-ABC326070E00}"/>
              </a:ext>
            </a:extLst>
          </p:cNvPr>
          <p:cNvSpPr/>
          <p:nvPr/>
        </p:nvSpPr>
        <p:spPr>
          <a:xfrm>
            <a:off x="478184" y="271251"/>
            <a:ext cx="1620000" cy="540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AEAB177-983D-91EC-DF04-8D0715754B33}"/>
              </a:ext>
            </a:extLst>
          </p:cNvPr>
          <p:cNvSpPr/>
          <p:nvPr/>
        </p:nvSpPr>
        <p:spPr>
          <a:xfrm>
            <a:off x="4088611" y="271251"/>
            <a:ext cx="1620000" cy="54000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Controller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A4E9FD5-C8D0-439D-91C5-2FB1C19BDDCC}"/>
              </a:ext>
            </a:extLst>
          </p:cNvPr>
          <p:cNvSpPr/>
          <p:nvPr/>
        </p:nvSpPr>
        <p:spPr>
          <a:xfrm>
            <a:off x="478184" y="981113"/>
            <a:ext cx="1620000" cy="3600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main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9C74F7-B9A4-2A13-1109-9A30B700D22F}"/>
              </a:ext>
            </a:extLst>
          </p:cNvPr>
          <p:cNvSpPr/>
          <p:nvPr/>
        </p:nvSpPr>
        <p:spPr>
          <a:xfrm>
            <a:off x="478184" y="2176315"/>
            <a:ext cx="1620000" cy="3600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receive thread</a:t>
            </a:r>
          </a:p>
          <a:p>
            <a:pPr algn="ctr"/>
            <a:r>
              <a:rPr lang="en-US" altLang="ko-KR" sz="1100" b="1"/>
              <a:t> 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BBE4BBB-4B67-2267-7FF5-0A95331BD341}"/>
              </a:ext>
            </a:extLst>
          </p:cNvPr>
          <p:cNvSpPr/>
          <p:nvPr/>
        </p:nvSpPr>
        <p:spPr>
          <a:xfrm>
            <a:off x="478184" y="2773916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send thread 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858034B-EBB4-C28A-CFCC-161B9B3B769C}"/>
              </a:ext>
            </a:extLst>
          </p:cNvPr>
          <p:cNvSpPr/>
          <p:nvPr/>
        </p:nvSpPr>
        <p:spPr>
          <a:xfrm>
            <a:off x="4088611" y="981113"/>
            <a:ext cx="1620000" cy="3600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main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247002C-7487-BDA6-4346-12EC50F58526}"/>
              </a:ext>
            </a:extLst>
          </p:cNvPr>
          <p:cNvSpPr/>
          <p:nvPr/>
        </p:nvSpPr>
        <p:spPr>
          <a:xfrm>
            <a:off x="4088611" y="2175587"/>
            <a:ext cx="1620000" cy="3600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receive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C28096-924F-6573-7972-44D653C26351}"/>
              </a:ext>
            </a:extLst>
          </p:cNvPr>
          <p:cNvSpPr/>
          <p:nvPr/>
        </p:nvSpPr>
        <p:spPr>
          <a:xfrm>
            <a:off x="4088611" y="2772824"/>
            <a:ext cx="1620000" cy="360000"/>
          </a:xfrm>
          <a:prstGeom prst="rect">
            <a:avLst/>
          </a:prstGeom>
          <a:solidFill>
            <a:srgbClr val="4472C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send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54C821D-0803-7FD1-0560-27565E331230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2098184" y="2355587"/>
            <a:ext cx="1990427" cy="598329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F5F646F-0C3C-3225-3064-5D81D692C5F3}"/>
              </a:ext>
            </a:extLst>
          </p:cNvPr>
          <p:cNvCxnSpPr>
            <a:cxnSpLocks/>
            <a:stCxn id="14" idx="1"/>
            <a:endCxn id="3" idx="3"/>
          </p:cNvCxnSpPr>
          <p:nvPr/>
        </p:nvCxnSpPr>
        <p:spPr>
          <a:xfrm flipH="1" flipV="1">
            <a:off x="2098184" y="2356315"/>
            <a:ext cx="1990427" cy="596509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756AE1A-7058-7D98-BB92-54BDE4A60276}"/>
              </a:ext>
            </a:extLst>
          </p:cNvPr>
          <p:cNvSpPr/>
          <p:nvPr/>
        </p:nvSpPr>
        <p:spPr>
          <a:xfrm>
            <a:off x="478184" y="3371517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video receive thread 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C769F35-D888-DD89-22A5-1A2834AE457A}"/>
              </a:ext>
            </a:extLst>
          </p:cNvPr>
          <p:cNvSpPr/>
          <p:nvPr/>
        </p:nvSpPr>
        <p:spPr>
          <a:xfrm>
            <a:off x="478184" y="3969118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picture receive thread 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BAD4283-72EB-FF80-AF31-34B7A6A087CB}"/>
              </a:ext>
            </a:extLst>
          </p:cNvPr>
          <p:cNvSpPr/>
          <p:nvPr/>
        </p:nvSpPr>
        <p:spPr>
          <a:xfrm>
            <a:off x="4088611" y="3370061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video send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6DCAE60-2CF0-50AC-92F5-EE0525C9BED8}"/>
              </a:ext>
            </a:extLst>
          </p:cNvPr>
          <p:cNvSpPr/>
          <p:nvPr/>
        </p:nvSpPr>
        <p:spPr>
          <a:xfrm>
            <a:off x="4088611" y="3967300"/>
            <a:ext cx="1620000" cy="360000"/>
          </a:xfrm>
          <a:prstGeom prst="rect">
            <a:avLst/>
          </a:prstGeom>
          <a:solidFill>
            <a:srgbClr val="4472C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picture send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장기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B62C2EB-CD95-9E4D-9CC5-E10590EC9E82}"/>
              </a:ext>
            </a:extLst>
          </p:cNvPr>
          <p:cNvCxnSpPr>
            <a:cxnSpLocks/>
            <a:stCxn id="46" idx="1"/>
            <a:endCxn id="44" idx="3"/>
          </p:cNvCxnSpPr>
          <p:nvPr/>
        </p:nvCxnSpPr>
        <p:spPr>
          <a:xfrm flipH="1">
            <a:off x="2098184" y="3550061"/>
            <a:ext cx="1990427" cy="1456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62BC6137-7963-EA60-96A4-18366990502E}"/>
              </a:ext>
            </a:extLst>
          </p:cNvPr>
          <p:cNvCxnSpPr>
            <a:cxnSpLocks/>
            <a:stCxn id="47" idx="1"/>
            <a:endCxn id="45" idx="3"/>
          </p:cNvCxnSpPr>
          <p:nvPr/>
        </p:nvCxnSpPr>
        <p:spPr>
          <a:xfrm flipH="1">
            <a:off x="2098184" y="4147300"/>
            <a:ext cx="1990427" cy="181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FCC7DAE-C221-5B9E-63D6-E14848170D08}"/>
              </a:ext>
            </a:extLst>
          </p:cNvPr>
          <p:cNvSpPr/>
          <p:nvPr/>
        </p:nvSpPr>
        <p:spPr>
          <a:xfrm>
            <a:off x="4088611" y="1578350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connect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4CA568C-9C0E-711E-5922-A4F1B62E3933}"/>
              </a:ext>
            </a:extLst>
          </p:cNvPr>
          <p:cNvSpPr/>
          <p:nvPr/>
        </p:nvSpPr>
        <p:spPr>
          <a:xfrm>
            <a:off x="478184" y="1578714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connect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201C02B-43DC-39B0-BE93-103CC569411A}"/>
              </a:ext>
            </a:extLst>
          </p:cNvPr>
          <p:cNvSpPr/>
          <p:nvPr/>
        </p:nvSpPr>
        <p:spPr>
          <a:xfrm>
            <a:off x="4088611" y="5749241"/>
            <a:ext cx="1620000" cy="360000"/>
          </a:xfrm>
          <a:prstGeom prst="rect">
            <a:avLst/>
          </a:prstGeom>
          <a:solidFill>
            <a:srgbClr val="4472C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motion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47F22A-DB88-CC0D-3AC5-3E38E6C1CE40}"/>
              </a:ext>
            </a:extLst>
          </p:cNvPr>
          <p:cNvSpPr/>
          <p:nvPr/>
        </p:nvSpPr>
        <p:spPr>
          <a:xfrm>
            <a:off x="4088611" y="4559651"/>
            <a:ext cx="1620000" cy="36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sound send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단기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365432F-F7FC-E732-C734-E6349EB9E295}"/>
              </a:ext>
            </a:extLst>
          </p:cNvPr>
          <p:cNvSpPr/>
          <p:nvPr/>
        </p:nvSpPr>
        <p:spPr>
          <a:xfrm>
            <a:off x="7833509" y="4696380"/>
            <a:ext cx="1620000" cy="54000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sensor</a:t>
            </a:r>
            <a:endParaRPr lang="en-US" altLang="ko-K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9903C8B-745B-2962-9E7B-511C51834E66}"/>
              </a:ext>
            </a:extLst>
          </p:cNvPr>
          <p:cNvSpPr/>
          <p:nvPr/>
        </p:nvSpPr>
        <p:spPr>
          <a:xfrm>
            <a:off x="4088611" y="5156888"/>
            <a:ext cx="1620000" cy="36000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b="1"/>
              <a:t>sensor thread</a:t>
            </a:r>
          </a:p>
          <a:p>
            <a:pPr algn="ctr"/>
            <a:r>
              <a:rPr lang="en-US" altLang="ko-KR" sz="1100" b="1"/>
              <a:t>(</a:t>
            </a:r>
            <a:r>
              <a:rPr lang="ko-KR" altLang="en-US" sz="1100" b="1"/>
              <a:t>유지</a:t>
            </a:r>
            <a:r>
              <a:rPr lang="en-US" altLang="ko-KR" sz="1100" b="1"/>
              <a:t>)</a:t>
            </a:r>
            <a:endParaRPr lang="ko-KR" altLang="en-US" sz="1100" b="1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6F6A537-DE6A-EA2F-A53F-96A7378C435F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5708611" y="4739651"/>
            <a:ext cx="2124898" cy="226729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8EFE62DE-4953-42D6-D14B-B2BAE90E0CC3}"/>
              </a:ext>
            </a:extLst>
          </p:cNvPr>
          <p:cNvCxnSpPr>
            <a:cxnSpLocks/>
            <a:stCxn id="30" idx="3"/>
            <a:endCxn id="29" idx="1"/>
          </p:cNvCxnSpPr>
          <p:nvPr/>
        </p:nvCxnSpPr>
        <p:spPr>
          <a:xfrm flipV="1">
            <a:off x="5708611" y="4966380"/>
            <a:ext cx="2124898" cy="37050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556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9FEFB56-9D64-CA0E-9C2D-821FD8E6CE62}"/>
              </a:ext>
            </a:extLst>
          </p:cNvPr>
          <p:cNvSpPr/>
          <p:nvPr/>
        </p:nvSpPr>
        <p:spPr>
          <a:xfrm>
            <a:off x="3447136" y="637089"/>
            <a:ext cx="1224000" cy="75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</a:t>
            </a:r>
          </a:p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UX / UI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E9C9A81-2988-972F-F4AD-3A9207867054}"/>
              </a:ext>
            </a:extLst>
          </p:cNvPr>
          <p:cNvSpPr/>
          <p:nvPr/>
        </p:nvSpPr>
        <p:spPr>
          <a:xfrm>
            <a:off x="3447136" y="2175981"/>
            <a:ext cx="1224000" cy="75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B8526FB-743E-A310-F825-57BD70CD98D9}"/>
              </a:ext>
            </a:extLst>
          </p:cNvPr>
          <p:cNvCxnSpPr>
            <a:cxnSpLocks/>
            <a:stCxn id="28" idx="3"/>
            <a:endCxn id="4" idx="1"/>
          </p:cNvCxnSpPr>
          <p:nvPr/>
        </p:nvCxnSpPr>
        <p:spPr>
          <a:xfrm flipV="1">
            <a:off x="1757700" y="1015089"/>
            <a:ext cx="1689436" cy="232103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B8A735D-247C-E78E-E8F7-BA26BCA2CC12}"/>
              </a:ext>
            </a:extLst>
          </p:cNvPr>
          <p:cNvCxnSpPr>
            <a:cxnSpLocks/>
            <a:stCxn id="28" idx="3"/>
            <a:endCxn id="42" idx="1"/>
          </p:cNvCxnSpPr>
          <p:nvPr/>
        </p:nvCxnSpPr>
        <p:spPr>
          <a:xfrm flipV="1">
            <a:off x="1757700" y="2553981"/>
            <a:ext cx="1689436" cy="782146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7B551593-A71B-6B2A-E176-4973EB1828F7}"/>
              </a:ext>
            </a:extLst>
          </p:cNvPr>
          <p:cNvSpPr/>
          <p:nvPr/>
        </p:nvSpPr>
        <p:spPr>
          <a:xfrm>
            <a:off x="3447136" y="5253764"/>
            <a:ext cx="1224000" cy="75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0A2A93B7-E932-9F79-0BF1-9922402846D0}"/>
              </a:ext>
            </a:extLst>
          </p:cNvPr>
          <p:cNvCxnSpPr>
            <a:cxnSpLocks/>
            <a:stCxn id="28" idx="3"/>
            <a:endCxn id="60" idx="1"/>
          </p:cNvCxnSpPr>
          <p:nvPr/>
        </p:nvCxnSpPr>
        <p:spPr>
          <a:xfrm>
            <a:off x="1757700" y="3336127"/>
            <a:ext cx="1689436" cy="22956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DCC7A54-5B53-D309-575E-424AFF098B44}"/>
              </a:ext>
            </a:extLst>
          </p:cNvPr>
          <p:cNvSpPr/>
          <p:nvPr/>
        </p:nvSpPr>
        <p:spPr>
          <a:xfrm>
            <a:off x="5872266" y="637089"/>
            <a:ext cx="1224000" cy="756000"/>
          </a:xfrm>
          <a:prstGeom prst="rect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Figma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77E37A0-B435-4CE0-7A83-D068818535EE}"/>
              </a:ext>
            </a:extLst>
          </p:cNvPr>
          <p:cNvSpPr/>
          <p:nvPr/>
        </p:nvSpPr>
        <p:spPr>
          <a:xfrm>
            <a:off x="5872266" y="2169258"/>
            <a:ext cx="1224000" cy="756000"/>
          </a:xfrm>
          <a:prstGeom prst="rect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SQLite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35126DE-FECD-B80E-8791-17649CBA7918}"/>
              </a:ext>
            </a:extLst>
          </p:cNvPr>
          <p:cNvSpPr/>
          <p:nvPr/>
        </p:nvSpPr>
        <p:spPr>
          <a:xfrm>
            <a:off x="5872266" y="5253764"/>
            <a:ext cx="1224000" cy="756000"/>
          </a:xfrm>
          <a:prstGeom prst="rect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IPv4</a:t>
            </a:r>
            <a:r>
              <a:rPr lang="ko-KR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</a:t>
            </a:r>
          </a:p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Socket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708889D-94FD-988F-5375-DC32EAB62BB3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>
            <a:off x="4671136" y="1015089"/>
            <a:ext cx="120113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D8B7910-FD03-00F5-4631-31213A90D150}"/>
              </a:ext>
            </a:extLst>
          </p:cNvPr>
          <p:cNvCxnSpPr>
            <a:cxnSpLocks/>
            <a:stCxn id="42" idx="3"/>
            <a:endCxn id="14" idx="1"/>
          </p:cNvCxnSpPr>
          <p:nvPr/>
        </p:nvCxnSpPr>
        <p:spPr>
          <a:xfrm flipV="1">
            <a:off x="4671136" y="2547258"/>
            <a:ext cx="1201130" cy="672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51D63918-9873-817F-CFDA-6FDC428AE793}"/>
              </a:ext>
            </a:extLst>
          </p:cNvPr>
          <p:cNvCxnSpPr>
            <a:cxnSpLocks/>
            <a:stCxn id="60" idx="3"/>
            <a:endCxn id="16" idx="1"/>
          </p:cNvCxnSpPr>
          <p:nvPr/>
        </p:nvCxnSpPr>
        <p:spPr>
          <a:xfrm>
            <a:off x="4671136" y="5631764"/>
            <a:ext cx="120113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D1ACBE91-C87E-6CA6-6B73-28B782EE2038}"/>
              </a:ext>
            </a:extLst>
          </p:cNvPr>
          <p:cNvSpPr/>
          <p:nvPr/>
        </p:nvSpPr>
        <p:spPr>
          <a:xfrm>
            <a:off x="3447136" y="3714873"/>
            <a:ext cx="1224000" cy="756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Stream</a:t>
            </a:r>
            <a:endParaRPr lang="ko-KR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6697CE1E-E760-BEC2-A5A9-B0D7A08227D0}"/>
              </a:ext>
            </a:extLst>
          </p:cNvPr>
          <p:cNvCxnSpPr>
            <a:cxnSpLocks/>
            <a:stCxn id="28" idx="3"/>
            <a:endCxn id="9" idx="1"/>
          </p:cNvCxnSpPr>
          <p:nvPr/>
        </p:nvCxnSpPr>
        <p:spPr>
          <a:xfrm>
            <a:off x="1757700" y="3336127"/>
            <a:ext cx="1689436" cy="756746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3656B0F-0490-E43E-3E6F-CE430E32FF98}"/>
              </a:ext>
            </a:extLst>
          </p:cNvPr>
          <p:cNvSpPr/>
          <p:nvPr/>
        </p:nvSpPr>
        <p:spPr>
          <a:xfrm>
            <a:off x="5872266" y="3714873"/>
            <a:ext cx="1224000" cy="756000"/>
          </a:xfrm>
          <a:prstGeom prst="rect">
            <a:avLst/>
          </a:pr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MJPEG</a:t>
            </a:r>
          </a:p>
          <a:p>
            <a:pPr algn="ctr"/>
            <a:r>
              <a:rPr lang="en-US" altLang="ko-KR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F3FC097-A3C7-AFAA-41C1-E40364FBB7EB}"/>
              </a:ext>
            </a:extLst>
          </p:cNvPr>
          <p:cNvCxnSpPr>
            <a:cxnSpLocks/>
            <a:stCxn id="9" idx="3"/>
            <a:endCxn id="20" idx="1"/>
          </p:cNvCxnSpPr>
          <p:nvPr/>
        </p:nvCxnSpPr>
        <p:spPr>
          <a:xfrm>
            <a:off x="4671136" y="4092873"/>
            <a:ext cx="120113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73CF9E-7B7B-5AFC-4FAC-E5E0F6F926E2}"/>
              </a:ext>
            </a:extLst>
          </p:cNvPr>
          <p:cNvSpPr/>
          <p:nvPr/>
        </p:nvSpPr>
        <p:spPr>
          <a:xfrm>
            <a:off x="671850" y="2784980"/>
            <a:ext cx="1085850" cy="1102293"/>
          </a:xfrm>
          <a:prstGeom prst="rect">
            <a:avLst/>
          </a:prstGeom>
          <a:solidFill>
            <a:schemeClr val="accent1">
              <a:lumMod val="5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기술</a:t>
            </a:r>
            <a:endParaRPr lang="en-US" altLang="ko-KR" sz="24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94819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1409554-84DC-4137-87C7-E3DFB8172E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6" t="8000" r="28222" b="7778"/>
          <a:stretch/>
        </p:blipFill>
        <p:spPr>
          <a:xfrm>
            <a:off x="2949" y="0"/>
            <a:ext cx="3600902" cy="6858000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BE2520-964F-4C08-A36F-48BDFA7D4A8D}"/>
              </a:ext>
            </a:extLst>
          </p:cNvPr>
          <p:cNvSpPr/>
          <p:nvPr/>
        </p:nvSpPr>
        <p:spPr>
          <a:xfrm>
            <a:off x="416560" y="792480"/>
            <a:ext cx="2754880" cy="5247640"/>
          </a:xfrm>
          <a:prstGeom prst="rect">
            <a:avLst/>
          </a:prstGeom>
          <a:solidFill>
            <a:schemeClr val="accent5">
              <a:lumMod val="20000"/>
              <a:lumOff val="80000"/>
              <a:alpha val="5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E733E1-3638-4D8A-A2A1-CE5CADD68B18}"/>
              </a:ext>
            </a:extLst>
          </p:cNvPr>
          <p:cNvSpPr txBox="1"/>
          <p:nvPr/>
        </p:nvSpPr>
        <p:spPr>
          <a:xfrm>
            <a:off x="4627879" y="3295960"/>
            <a:ext cx="4046221" cy="830997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자동모드 터치 시</a:t>
            </a:r>
            <a:r>
              <a:rPr lang="en-US" altLang="ko-KR" sz="1200" dirty="0"/>
              <a:t>,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논 수위 혹은 밭 습도 지정창</a:t>
            </a:r>
            <a:r>
              <a:rPr lang="ko-KR" altLang="en-US" sz="1200" dirty="0"/>
              <a:t>이 나오며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지정한대로 자동조절</a:t>
            </a:r>
            <a:endParaRPr lang="en-US" altLang="ko-KR" sz="1200" dirty="0"/>
          </a:p>
          <a:p>
            <a:r>
              <a:rPr lang="ko-KR" altLang="en-US" sz="1200" dirty="0"/>
              <a:t>버튼의 색깔 차이를 통해 켜져 있는지</a:t>
            </a:r>
            <a:r>
              <a:rPr lang="en-US" altLang="ko-KR" sz="1200" dirty="0"/>
              <a:t>,</a:t>
            </a:r>
            <a:r>
              <a:rPr lang="ko-KR" altLang="en-US" sz="1200" dirty="0"/>
              <a:t> 꺼져 있는지 표시 </a:t>
            </a:r>
            <a:endParaRPr lang="en-US" altLang="ko-KR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B16C8B-B29F-4A6E-A7C7-BF6FE30F9B07}"/>
              </a:ext>
            </a:extLst>
          </p:cNvPr>
          <p:cNvSpPr txBox="1"/>
          <p:nvPr/>
        </p:nvSpPr>
        <p:spPr>
          <a:xfrm>
            <a:off x="1098136" y="792480"/>
            <a:ext cx="13917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&lt;</a:t>
            </a:r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앱 </a:t>
            </a:r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</a:t>
            </a:r>
            <a:r>
              <a:rPr lang="ko-KR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시작화면</a:t>
            </a:r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&gt;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D158AD6-3A6C-4F03-B1F1-DA9F1DAB00A0}"/>
              </a:ext>
            </a:extLst>
          </p:cNvPr>
          <p:cNvSpPr/>
          <p:nvPr/>
        </p:nvSpPr>
        <p:spPr>
          <a:xfrm>
            <a:off x="716280" y="5062192"/>
            <a:ext cx="2200638" cy="76794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&lt;</a:t>
            </a:r>
            <a:r>
              <a:rPr lang="ko-KR" altLang="en-US" sz="1100" dirty="0"/>
              <a:t>로그</a:t>
            </a:r>
            <a:r>
              <a:rPr lang="en-US" altLang="ko-KR" sz="1100" dirty="0"/>
              <a:t>&gt;</a:t>
            </a:r>
          </a:p>
          <a:p>
            <a:pPr algn="ctr"/>
            <a:r>
              <a:rPr lang="en-US" altLang="ko-KR" sz="1000" dirty="0"/>
              <a:t>2022-07-12 15:30 </a:t>
            </a:r>
            <a:r>
              <a:rPr lang="ko-KR" altLang="en-US" sz="1000" dirty="0"/>
              <a:t>논 수위 자동조절</a:t>
            </a:r>
            <a:endParaRPr lang="en-US" altLang="ko-KR" sz="1000" dirty="0"/>
          </a:p>
          <a:p>
            <a:pPr algn="ctr"/>
            <a:r>
              <a:rPr lang="en-US" altLang="ko-KR" sz="1000" dirty="0"/>
              <a:t>~~</a:t>
            </a:r>
          </a:p>
          <a:p>
            <a:pPr algn="ctr"/>
            <a:r>
              <a:rPr lang="en-US" altLang="ko-KR" sz="1000" dirty="0"/>
              <a:t>~~</a:t>
            </a:r>
            <a:endParaRPr lang="ko-KR" altLang="en-US" sz="1000" dirty="0"/>
          </a:p>
        </p:txBody>
      </p:sp>
      <p:sp>
        <p:nvSpPr>
          <p:cNvPr id="5" name="화살표: 왼쪽 4">
            <a:extLst>
              <a:ext uri="{FF2B5EF4-FFF2-40B4-BE49-F238E27FC236}">
                <a16:creationId xmlns:a16="http://schemas.microsoft.com/office/drawing/2014/main" id="{C26FA1D1-AA90-48EC-ABC1-D73B2D23579D}"/>
              </a:ext>
            </a:extLst>
          </p:cNvPr>
          <p:cNvSpPr/>
          <p:nvPr/>
        </p:nvSpPr>
        <p:spPr>
          <a:xfrm>
            <a:off x="2632440" y="6230855"/>
            <a:ext cx="284480" cy="287847"/>
          </a:xfrm>
          <a:prstGeom prst="leftArrow">
            <a:avLst/>
          </a:prstGeom>
          <a:solidFill>
            <a:schemeClr val="bg1">
              <a:lumMod val="6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1E717-BA99-4FEA-A47B-9B2D2F9F7F36}"/>
              </a:ext>
            </a:extLst>
          </p:cNvPr>
          <p:cNvSpPr txBox="1"/>
          <p:nvPr/>
        </p:nvSpPr>
        <p:spPr>
          <a:xfrm>
            <a:off x="716280" y="1403662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논 수위</a:t>
            </a:r>
            <a:r>
              <a:rPr lang="en-US" altLang="ko-KR" sz="1400" b="1" dirty="0">
                <a:solidFill>
                  <a:srgbClr val="FF0000"/>
                </a:solidFill>
              </a:rPr>
              <a:t>: ~~ m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C42CD2-BD4B-4EFE-BA0E-812F0628D344}"/>
              </a:ext>
            </a:extLst>
          </p:cNvPr>
          <p:cNvSpPr txBox="1"/>
          <p:nvPr/>
        </p:nvSpPr>
        <p:spPr>
          <a:xfrm>
            <a:off x="716280" y="3130862"/>
            <a:ext cx="1164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밭 습도</a:t>
            </a:r>
            <a:r>
              <a:rPr lang="en-US" altLang="ko-KR" sz="1400" b="1" dirty="0">
                <a:solidFill>
                  <a:srgbClr val="FF0000"/>
                </a:solidFill>
              </a:rPr>
              <a:t>: ~~%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1E1E46-F59B-4AB4-948B-6F16F8CF1832}"/>
              </a:ext>
            </a:extLst>
          </p:cNvPr>
          <p:cNvSpPr txBox="1"/>
          <p:nvPr/>
        </p:nvSpPr>
        <p:spPr>
          <a:xfrm>
            <a:off x="4627879" y="1639296"/>
            <a:ext cx="2015295" cy="1569660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수위 표시와 동시에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직관적으로 알 수 있게</a:t>
            </a:r>
            <a:endParaRPr lang="en-US" altLang="ko-KR" sz="1200" dirty="0"/>
          </a:p>
          <a:p>
            <a:r>
              <a:rPr lang="ko-KR" altLang="en-US" sz="1200" b="1" dirty="0"/>
              <a:t>그림으로도 표현</a:t>
            </a:r>
            <a:endParaRPr lang="en-US" altLang="ko-KR" sz="1200" b="1" dirty="0"/>
          </a:p>
          <a:p>
            <a:pPr marL="171450" indent="-171450">
              <a:buFont typeface="Symbol" panose="05050102010706020507" pitchFamily="18" charset="2"/>
              <a:buChar char="Þ"/>
            </a:pPr>
            <a:r>
              <a:rPr lang="ko-KR" altLang="en-US" sz="1200" dirty="0"/>
              <a:t>논 깊이 정보를 사전에</a:t>
            </a:r>
            <a:r>
              <a:rPr lang="en-US" altLang="ko-KR" sz="1200" dirty="0"/>
              <a:t> </a:t>
            </a:r>
            <a:r>
              <a:rPr lang="ko-KR" altLang="en-US" sz="1200" dirty="0"/>
              <a:t>입력해줘야 함</a:t>
            </a:r>
            <a:endParaRPr lang="en-US" altLang="ko-KR" sz="1200" dirty="0"/>
          </a:p>
          <a:p>
            <a:pPr marL="171450" indent="-171450">
              <a:buFont typeface="Symbol" panose="05050102010706020507" pitchFamily="18" charset="2"/>
              <a:buChar char="Þ"/>
            </a:pPr>
            <a:endParaRPr lang="en-US" altLang="ko-KR" sz="1200" dirty="0"/>
          </a:p>
          <a:p>
            <a:r>
              <a:rPr lang="en-US" altLang="ko-KR" sz="1200" dirty="0"/>
              <a:t>+ m </a:t>
            </a:r>
            <a:r>
              <a:rPr lang="ko-KR" altLang="en-US" sz="1200" dirty="0"/>
              <a:t>단위 대신 </a:t>
            </a:r>
            <a:r>
              <a:rPr lang="en-US" altLang="ko-KR" sz="1200" dirty="0"/>
              <a:t>cm</a:t>
            </a:r>
            <a:r>
              <a:rPr lang="ko-KR" altLang="en-US" sz="1200" dirty="0"/>
              <a:t>으로  </a:t>
            </a:r>
            <a:endParaRPr lang="en-US" altLang="ko-KR" sz="1200" dirty="0"/>
          </a:p>
          <a:p>
            <a:r>
              <a:rPr lang="en-US" altLang="ko-KR" sz="1200" dirty="0"/>
              <a:t>  </a:t>
            </a:r>
            <a:r>
              <a:rPr lang="ko-KR" altLang="en-US" sz="1200" b="1" dirty="0">
                <a:solidFill>
                  <a:srgbClr val="FF0000"/>
                </a:solidFill>
              </a:rPr>
              <a:t>환경설정</a:t>
            </a:r>
            <a:r>
              <a:rPr lang="ko-KR" altLang="en-US" sz="1200" dirty="0"/>
              <a:t>에서 수정 가능</a:t>
            </a:r>
            <a:endParaRPr lang="en-US" altLang="ko-KR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9B57EC-ABE8-46AA-B82C-D9A13FB9B5DD}"/>
              </a:ext>
            </a:extLst>
          </p:cNvPr>
          <p:cNvSpPr txBox="1"/>
          <p:nvPr/>
        </p:nvSpPr>
        <p:spPr>
          <a:xfrm>
            <a:off x="6873240" y="515481"/>
            <a:ext cx="2359941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[</a:t>
            </a:r>
            <a:r>
              <a:rPr lang="ko-KR" altLang="en-US" sz="1400" b="1" dirty="0" err="1"/>
              <a:t>해야할</a:t>
            </a:r>
            <a:r>
              <a:rPr lang="ko-KR" altLang="en-US" sz="1400" b="1" dirty="0"/>
              <a:t> 일</a:t>
            </a:r>
            <a:r>
              <a:rPr lang="en-US" altLang="ko-KR" sz="1400" b="1" dirty="0"/>
              <a:t>]</a:t>
            </a:r>
          </a:p>
          <a:p>
            <a:endParaRPr lang="en-US" altLang="ko-KR" sz="1400" dirty="0"/>
          </a:p>
          <a:p>
            <a:r>
              <a:rPr lang="en-US" altLang="ko-KR" sz="1400" b="1" dirty="0">
                <a:solidFill>
                  <a:srgbClr val="00B050"/>
                </a:solidFill>
              </a:rPr>
              <a:t>UI</a:t>
            </a:r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화면 디자인</a:t>
            </a:r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버튼 터치 시 이동 구현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b="1" dirty="0">
                <a:solidFill>
                  <a:srgbClr val="00B050"/>
                </a:solidFill>
              </a:rPr>
              <a:t>Logic</a:t>
            </a:r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네트워크 통신</a:t>
            </a:r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정보 </a:t>
            </a:r>
            <a:r>
              <a:rPr lang="en-US" altLang="ko-KR" sz="1400"/>
              <a:t>DB </a:t>
            </a:r>
            <a:r>
              <a:rPr lang="ko-KR" altLang="en-US" sz="1400"/>
              <a:t>구축</a:t>
            </a:r>
            <a:endParaRPr lang="en-US" altLang="ko-KR" sz="1400"/>
          </a:p>
          <a:p>
            <a:endParaRPr lang="en-US" altLang="ko-KR" sz="1400"/>
          </a:p>
          <a:p>
            <a:r>
              <a:rPr lang="en-US" altLang="ko-KR" sz="1050" b="1">
                <a:solidFill>
                  <a:srgbClr val="FF0000"/>
                </a:solidFill>
              </a:rPr>
              <a:t>※</a:t>
            </a:r>
            <a:r>
              <a:rPr lang="ko-KR" altLang="en-US" sz="1050" b="1">
                <a:solidFill>
                  <a:srgbClr val="FF0000"/>
                </a:solidFill>
              </a:rPr>
              <a:t>바탕화면 위젯은 다른 기능 완성 후 </a:t>
            </a:r>
            <a:endParaRPr lang="en-US" altLang="ko-KR" sz="1050" b="1">
              <a:solidFill>
                <a:srgbClr val="FF0000"/>
              </a:solidFill>
            </a:endParaRPr>
          </a:p>
          <a:p>
            <a:r>
              <a:rPr lang="ko-KR" altLang="en-US" sz="1050" b="1">
                <a:solidFill>
                  <a:srgbClr val="FF0000"/>
                </a:solidFill>
              </a:rPr>
              <a:t>    시간 남으면 구현해보는걸로</a:t>
            </a:r>
            <a:r>
              <a:rPr lang="en-US" altLang="ko-KR" sz="1050" b="1">
                <a:solidFill>
                  <a:srgbClr val="FF0000"/>
                </a:solidFill>
              </a:rPr>
              <a:t>..</a:t>
            </a:r>
          </a:p>
          <a:p>
            <a:endParaRPr lang="en-US" altLang="ko-KR" sz="14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7F152C-5AC0-4DF4-B42C-572C5D3B1687}"/>
              </a:ext>
            </a:extLst>
          </p:cNvPr>
          <p:cNvSpPr/>
          <p:nvPr/>
        </p:nvSpPr>
        <p:spPr>
          <a:xfrm>
            <a:off x="2454140" y="939017"/>
            <a:ext cx="641080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사용법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34422C32-4BAC-4469-88AF-51383C02AE76}"/>
              </a:ext>
            </a:extLst>
          </p:cNvPr>
          <p:cNvCxnSpPr>
            <a:cxnSpLocks/>
          </p:cNvCxnSpPr>
          <p:nvPr/>
        </p:nvCxnSpPr>
        <p:spPr>
          <a:xfrm>
            <a:off x="4478248" y="361766"/>
            <a:ext cx="1532660" cy="7351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306E06C-8799-4CB5-A547-6128B1BABAC3}"/>
              </a:ext>
            </a:extLst>
          </p:cNvPr>
          <p:cNvSpPr txBox="1"/>
          <p:nvPr/>
        </p:nvSpPr>
        <p:spPr>
          <a:xfrm>
            <a:off x="4663440" y="971024"/>
            <a:ext cx="1717040" cy="276999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터치 시</a:t>
            </a:r>
            <a:r>
              <a:rPr lang="en-US" altLang="ko-KR" sz="1200" dirty="0"/>
              <a:t>, </a:t>
            </a:r>
            <a:r>
              <a:rPr lang="ko-KR" altLang="en-US" sz="1200" b="1" dirty="0">
                <a:solidFill>
                  <a:srgbClr val="FF0000"/>
                </a:solidFill>
              </a:rPr>
              <a:t>튜토리얼 실행</a:t>
            </a:r>
            <a:endParaRPr lang="en-US" altLang="ko-KR" sz="1200" b="1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6010550-E81F-498D-811E-1533A4C9EA3F}"/>
              </a:ext>
            </a:extLst>
          </p:cNvPr>
          <p:cNvSpPr txBox="1"/>
          <p:nvPr/>
        </p:nvSpPr>
        <p:spPr>
          <a:xfrm>
            <a:off x="4627880" y="6078456"/>
            <a:ext cx="3706495" cy="461665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터치 시</a:t>
            </a:r>
            <a:r>
              <a:rPr lang="en-US" altLang="ko-KR" sz="1200" dirty="0"/>
              <a:t>, </a:t>
            </a:r>
            <a:r>
              <a:rPr lang="ko-KR" altLang="en-US" sz="1200" dirty="0"/>
              <a:t>시간순에 따른 </a:t>
            </a:r>
            <a:r>
              <a:rPr lang="ko-KR" altLang="en-US" sz="1200" b="1" dirty="0">
                <a:solidFill>
                  <a:srgbClr val="FF0000"/>
                </a:solidFill>
              </a:rPr>
              <a:t>전체 로그 </a:t>
            </a:r>
            <a:r>
              <a:rPr lang="ko-KR" altLang="en-US" sz="1200" dirty="0"/>
              <a:t>확인 가능</a:t>
            </a:r>
            <a:endParaRPr lang="en-US" altLang="ko-KR" sz="1200" dirty="0"/>
          </a:p>
          <a:p>
            <a:r>
              <a:rPr lang="en-US" altLang="ko-KR" sz="1200" dirty="0"/>
              <a:t>-</a:t>
            </a:r>
            <a:r>
              <a:rPr lang="ko-KR" altLang="en-US" sz="1200" dirty="0"/>
              <a:t>필터링 기능</a:t>
            </a:r>
            <a:r>
              <a:rPr lang="en-US" altLang="ko-KR" sz="1200" dirty="0"/>
              <a:t>,</a:t>
            </a:r>
            <a:r>
              <a:rPr lang="ko-KR" altLang="en-US" sz="1200" dirty="0"/>
              <a:t>특정 로그의 알림 </a:t>
            </a:r>
            <a:r>
              <a:rPr lang="en-US" altLang="ko-KR" sz="1200" dirty="0"/>
              <a:t>on/off </a:t>
            </a:r>
            <a:r>
              <a:rPr lang="ko-KR" altLang="en-US" sz="1200" dirty="0"/>
              <a:t>설정 기능 필요</a:t>
            </a:r>
            <a:endParaRPr lang="en-US" altLang="ko-KR" sz="12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0897B21-DBB0-4898-9C5A-2B12F2D8D704}"/>
              </a:ext>
            </a:extLst>
          </p:cNvPr>
          <p:cNvSpPr/>
          <p:nvPr/>
        </p:nvSpPr>
        <p:spPr>
          <a:xfrm>
            <a:off x="2427058" y="1892052"/>
            <a:ext cx="489861" cy="21839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응시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2F5A091-F8CA-4DBE-F021-4B0C4E118A42}"/>
              </a:ext>
            </a:extLst>
          </p:cNvPr>
          <p:cNvSpPr/>
          <p:nvPr/>
        </p:nvSpPr>
        <p:spPr>
          <a:xfrm>
            <a:off x="723399" y="1862037"/>
            <a:ext cx="2193519" cy="837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6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F1FF46-2A9F-4EE7-B2E4-EDBA4590E664}"/>
              </a:ext>
            </a:extLst>
          </p:cNvPr>
          <p:cNvSpPr/>
          <p:nvPr/>
        </p:nvSpPr>
        <p:spPr>
          <a:xfrm>
            <a:off x="977900" y="2407106"/>
            <a:ext cx="1765300" cy="17967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3352654-D90A-2281-0A23-C494D7E97BF0}"/>
              </a:ext>
            </a:extLst>
          </p:cNvPr>
          <p:cNvSpPr/>
          <p:nvPr/>
        </p:nvSpPr>
        <p:spPr>
          <a:xfrm>
            <a:off x="977899" y="2049634"/>
            <a:ext cx="180000" cy="360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1716408-97AE-BC12-B218-7DA3717B0A7B}"/>
              </a:ext>
            </a:extLst>
          </p:cNvPr>
          <p:cNvSpPr/>
          <p:nvPr/>
        </p:nvSpPr>
        <p:spPr>
          <a:xfrm>
            <a:off x="2567423" y="2051271"/>
            <a:ext cx="180000" cy="360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27D05AA-BB3F-D771-0F9B-363894B830FE}"/>
              </a:ext>
            </a:extLst>
          </p:cNvPr>
          <p:cNvSpPr/>
          <p:nvPr/>
        </p:nvSpPr>
        <p:spPr>
          <a:xfrm>
            <a:off x="1157899" y="2230790"/>
            <a:ext cx="1409524" cy="17631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B55EC5D-EAF9-FC3C-63E1-B44F9F5E7528}"/>
              </a:ext>
            </a:extLst>
          </p:cNvPr>
          <p:cNvSpPr/>
          <p:nvPr/>
        </p:nvSpPr>
        <p:spPr>
          <a:xfrm>
            <a:off x="1993399" y="2732475"/>
            <a:ext cx="902201" cy="325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자동조절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35FD0055-B2CA-6BB2-2AC8-94DE720F7CC8}"/>
              </a:ext>
            </a:extLst>
          </p:cNvPr>
          <p:cNvSpPr/>
          <p:nvPr/>
        </p:nvSpPr>
        <p:spPr>
          <a:xfrm>
            <a:off x="753879" y="2731802"/>
            <a:ext cx="902201" cy="325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수위조절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8AF3131C-2305-FDF7-EB1B-814A1E93D074}"/>
              </a:ext>
            </a:extLst>
          </p:cNvPr>
          <p:cNvSpPr/>
          <p:nvPr/>
        </p:nvSpPr>
        <p:spPr>
          <a:xfrm>
            <a:off x="2029414" y="1454072"/>
            <a:ext cx="849452" cy="195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논 </a:t>
            </a:r>
            <a:r>
              <a:rPr lang="ko-KR" altLang="en-US" sz="900"/>
              <a:t>깊이 설정</a:t>
            </a:r>
            <a:endParaRPr lang="ko-KR" altLang="en-US" sz="9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9CEA49F-FBFD-1160-3595-737E29B803B8}"/>
              </a:ext>
            </a:extLst>
          </p:cNvPr>
          <p:cNvSpPr/>
          <p:nvPr/>
        </p:nvSpPr>
        <p:spPr>
          <a:xfrm>
            <a:off x="1993399" y="3467424"/>
            <a:ext cx="902201" cy="325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자동조절</a:t>
            </a:r>
            <a:endParaRPr lang="ko-KR" altLang="en-US" sz="14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00222A0-86BB-BE10-36AE-07B8A860AE77}"/>
              </a:ext>
            </a:extLst>
          </p:cNvPr>
          <p:cNvSpPr/>
          <p:nvPr/>
        </p:nvSpPr>
        <p:spPr>
          <a:xfrm>
            <a:off x="753879" y="3466751"/>
            <a:ext cx="902201" cy="325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습도조절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893752-546A-43A7-7895-E9BF3DAAEC53}"/>
              </a:ext>
            </a:extLst>
          </p:cNvPr>
          <p:cNvSpPr txBox="1"/>
          <p:nvPr/>
        </p:nvSpPr>
        <p:spPr>
          <a:xfrm>
            <a:off x="4627878" y="4154595"/>
            <a:ext cx="2766061" cy="646331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조절 터치 시</a:t>
            </a:r>
            <a:r>
              <a:rPr lang="en-US" altLang="ko-KR" sz="1200" dirty="0"/>
              <a:t>,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조정할 수치 지정창</a:t>
            </a:r>
            <a:r>
              <a:rPr lang="ko-KR" altLang="en-US" sz="1200" dirty="0"/>
              <a:t>이 나오며</a:t>
            </a:r>
            <a:r>
              <a:rPr lang="en-US" altLang="ko-KR" sz="1200" dirty="0"/>
              <a:t>, </a:t>
            </a:r>
            <a:r>
              <a:rPr lang="ko-KR" altLang="en-US" sz="1200" dirty="0"/>
              <a:t>지정한대로 조절</a:t>
            </a:r>
            <a:endParaRPr lang="en-US" altLang="ko-KR" sz="12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724C83A-CF50-BD31-F3CF-3781911BE166}"/>
              </a:ext>
            </a:extLst>
          </p:cNvPr>
          <p:cNvSpPr/>
          <p:nvPr/>
        </p:nvSpPr>
        <p:spPr>
          <a:xfrm>
            <a:off x="1993399" y="3057541"/>
            <a:ext cx="969872" cy="184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켜짐</a:t>
            </a:r>
            <a:r>
              <a:rPr lang="en-US" altLang="ko-KR" sz="1200" dirty="0">
                <a:solidFill>
                  <a:schemeClr val="tx1"/>
                </a:solidFill>
              </a:rPr>
              <a:t>: 0.3m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C2D221A6-17D1-0DBE-9703-C786DAA14EA7}"/>
              </a:ext>
            </a:extLst>
          </p:cNvPr>
          <p:cNvSpPr/>
          <p:nvPr/>
        </p:nvSpPr>
        <p:spPr>
          <a:xfrm>
            <a:off x="1929899" y="3833325"/>
            <a:ext cx="969872" cy="1840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꺼짐</a:t>
            </a:r>
            <a:r>
              <a:rPr lang="en-US" altLang="ko-KR" sz="1200" dirty="0">
                <a:solidFill>
                  <a:schemeClr val="tx1"/>
                </a:solidFill>
              </a:rPr>
              <a:t>: -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AB18202-FBF9-63C7-0550-7B64C92CB8DC}"/>
              </a:ext>
            </a:extLst>
          </p:cNvPr>
          <p:cNvSpPr txBox="1"/>
          <p:nvPr/>
        </p:nvSpPr>
        <p:spPr>
          <a:xfrm>
            <a:off x="716280" y="4628784"/>
            <a:ext cx="784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날씨</a:t>
            </a:r>
            <a:r>
              <a:rPr lang="en-US" altLang="ko-KR" sz="1400" b="1" dirty="0">
                <a:solidFill>
                  <a:srgbClr val="FF0000"/>
                </a:solidFill>
              </a:rPr>
              <a:t>: </a:t>
            </a:r>
            <a:r>
              <a:rPr lang="ko-KR" altLang="en-US" sz="1400" b="1" dirty="0">
                <a:solidFill>
                  <a:srgbClr val="FF0000"/>
                </a:solidFill>
              </a:rPr>
              <a:t>☀</a:t>
            </a:r>
          </a:p>
        </p:txBody>
      </p: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81BFB30-E9B3-87E6-A527-327D67FA3984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82864" y="5586873"/>
            <a:ext cx="479152" cy="2811281"/>
          </a:xfrm>
          <a:prstGeom prst="bentConnector2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9B6F051-84D9-F8E8-8633-ED3102EF09EF}"/>
              </a:ext>
            </a:extLst>
          </p:cNvPr>
          <p:cNvSpPr txBox="1"/>
          <p:nvPr/>
        </p:nvSpPr>
        <p:spPr>
          <a:xfrm>
            <a:off x="4628924" y="4888531"/>
            <a:ext cx="4045175" cy="1015663"/>
          </a:xfrm>
          <a:prstGeom prst="rect">
            <a:avLst/>
          </a:prstGeom>
          <a:noFill/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터치 시</a:t>
            </a:r>
            <a:r>
              <a:rPr lang="en-US" altLang="ko-KR" sz="1200" b="1" dirty="0">
                <a:solidFill>
                  <a:srgbClr val="FF0000"/>
                </a:solidFill>
              </a:rPr>
              <a:t>, </a:t>
            </a:r>
            <a:r>
              <a:rPr lang="ko-KR" altLang="en-US" sz="1200" b="1" dirty="0">
                <a:solidFill>
                  <a:srgbClr val="FF0000"/>
                </a:solidFill>
              </a:rPr>
              <a:t>주간 날씨 정보 출력 </a:t>
            </a:r>
            <a:r>
              <a:rPr lang="en-US" altLang="ko-KR" sz="1200" dirty="0"/>
              <a:t>from </a:t>
            </a:r>
            <a:r>
              <a:rPr lang="ko-KR" altLang="en-US" sz="1200" dirty="0"/>
              <a:t>기상청</a:t>
            </a:r>
            <a:endParaRPr lang="en-US" altLang="ko-KR" sz="1200" dirty="0"/>
          </a:p>
          <a:p>
            <a:r>
              <a:rPr lang="en-US" altLang="ko-KR" sz="1200" dirty="0"/>
              <a:t>+ </a:t>
            </a:r>
            <a:r>
              <a:rPr lang="ko-KR" altLang="en-US" sz="1200" dirty="0"/>
              <a:t>습도센서를 통해 실제 현장에 비가 오는지를 파악하며</a:t>
            </a:r>
            <a:r>
              <a:rPr lang="en-US" altLang="ko-KR" sz="1200" dirty="0"/>
              <a:t>, </a:t>
            </a:r>
            <a:r>
              <a:rPr lang="ko-KR" altLang="en-US" sz="1200" dirty="0"/>
              <a:t>기상청 정보보다 센서 정보를 우선함</a:t>
            </a:r>
            <a:r>
              <a:rPr lang="en-US" altLang="ko-KR" sz="1200" dirty="0"/>
              <a:t>, </a:t>
            </a:r>
            <a:r>
              <a:rPr lang="ko-KR" altLang="en-US" sz="1200" dirty="0"/>
              <a:t>비가 오면 해당 시간의 영상정보를 별도로 기록</a:t>
            </a:r>
            <a:endParaRPr lang="en-US" altLang="ko-KR" sz="1200" dirty="0"/>
          </a:p>
          <a:p>
            <a:r>
              <a:rPr lang="en-US" altLang="ko-KR" sz="1200" dirty="0"/>
              <a:t>+ </a:t>
            </a:r>
            <a:r>
              <a:rPr lang="ko-KR" altLang="en-US" sz="1200" dirty="0"/>
              <a:t>날씨로그 기록</a:t>
            </a:r>
            <a:r>
              <a:rPr lang="en-US" altLang="ko-KR" sz="1200" dirty="0"/>
              <a:t>, </a:t>
            </a:r>
            <a:r>
              <a:rPr lang="ko-KR" altLang="en-US" sz="1200" b="1" dirty="0"/>
              <a:t>비 알림 설정</a:t>
            </a:r>
            <a:endParaRPr lang="en-US" altLang="ko-KR" sz="1200" b="1" dirty="0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EE00D461-E26A-B795-1192-045BB9D4075C}"/>
              </a:ext>
            </a:extLst>
          </p:cNvPr>
          <p:cNvSpPr/>
          <p:nvPr/>
        </p:nvSpPr>
        <p:spPr>
          <a:xfrm>
            <a:off x="576452" y="946368"/>
            <a:ext cx="485988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/>
              <a:t>환경설정</a:t>
            </a:r>
            <a:endParaRPr lang="ko-KR" altLang="en-US" sz="1000" dirty="0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F63B8C26-DDB9-CDF7-DEC4-BC0B42152B48}"/>
              </a:ext>
            </a:extLst>
          </p:cNvPr>
          <p:cNvSpPr/>
          <p:nvPr/>
        </p:nvSpPr>
        <p:spPr>
          <a:xfrm>
            <a:off x="741680" y="4095310"/>
            <a:ext cx="914400" cy="3343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스피커</a:t>
            </a: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DCF547AB-FB0B-1E77-54D0-EDFAFD75306F}"/>
              </a:ext>
            </a:extLst>
          </p:cNvPr>
          <p:cNvSpPr/>
          <p:nvPr/>
        </p:nvSpPr>
        <p:spPr>
          <a:xfrm>
            <a:off x="1956560" y="4095310"/>
            <a:ext cx="914400" cy="3343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카메라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6500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86898B8-48E1-7A54-D17B-31D53684F7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/>
          <a:stretch/>
        </p:blipFill>
        <p:spPr>
          <a:xfrm>
            <a:off x="495300" y="404913"/>
            <a:ext cx="8915400" cy="4848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28D5F8-825F-14C8-5289-41E0B3F23BD2}"/>
              </a:ext>
            </a:extLst>
          </p:cNvPr>
          <p:cNvSpPr txBox="1"/>
          <p:nvPr/>
        </p:nvSpPr>
        <p:spPr>
          <a:xfrm>
            <a:off x="2324100" y="5372785"/>
            <a:ext cx="5715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2F5597"/>
                </a:highlight>
              </a:rPr>
              <a:t>https://github.com/dmlcjs0327/2022_JARVIS_ANDROID</a:t>
            </a:r>
          </a:p>
        </p:txBody>
      </p:sp>
    </p:spTree>
    <p:extLst>
      <p:ext uri="{BB962C8B-B14F-4D97-AF65-F5344CB8AC3E}">
        <p14:creationId xmlns:p14="http://schemas.microsoft.com/office/powerpoint/2010/main" val="2615181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TM03457485[[fn=그물]]</Template>
  <TotalTime>2819</TotalTime>
  <Words>814</Words>
  <Application>Microsoft Office PowerPoint</Application>
  <PresentationFormat>A4 용지(210x297mm)</PresentationFormat>
  <Paragraphs>244</Paragraphs>
  <Slides>11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HY헤드라인M</vt:lpstr>
      <vt:lpstr>맑은 고딕</vt:lpstr>
      <vt:lpstr>Arial</vt:lpstr>
      <vt:lpstr>Calibri</vt:lpstr>
      <vt:lpstr>Calibri Light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의천</dc:creator>
  <cp:lastModifiedBy>이의천</cp:lastModifiedBy>
  <cp:revision>268</cp:revision>
  <dcterms:created xsi:type="dcterms:W3CDTF">2022-01-14T08:54:17Z</dcterms:created>
  <dcterms:modified xsi:type="dcterms:W3CDTF">2022-09-15T09:00:52Z</dcterms:modified>
</cp:coreProperties>
</file>

<file path=docProps/thumbnail.jpeg>
</file>